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12192000"/>
  <p:notesSz cx="6858000" cy="9144000"/>
  <p:embeddedFontLst>
    <p:embeddedFont>
      <p:font typeface="Gill Sans"/>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ADA87D-B2C1-435B-AEB1-849364DF1827}">
  <a:tblStyle styleId="{10ADA87D-B2C1-435B-AEB1-849364DF182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GillSans-bold.fntdata"/><Relationship Id="rId10" Type="http://schemas.openxmlformats.org/officeDocument/2006/relationships/slide" Target="slides/slide5.xml"/><Relationship Id="rId32" Type="http://schemas.openxmlformats.org/officeDocument/2006/relationships/font" Target="fonts/GillSans-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5" name="Google Shape;105;p1: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3/1/2023</a:t>
            </a:r>
            <a:endParaRPr/>
          </a:p>
        </p:txBody>
      </p:sp>
      <p:sp>
        <p:nvSpPr>
          <p:cNvPr id="106" name="Google Shape;106;p1: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sp>
        <p:nvSpPr>
          <p:cNvPr id="19" name="Google Shape;19;p2"/>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Times New Roman"/>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Times New Roman"/>
                <a:ea typeface="Times New Roman"/>
                <a:cs typeface="Times New Roman"/>
                <a:sym typeface="Times New Roman"/>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23" name="Google Shape;23;p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6" name="Google Shape;26;p2"/>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7" name="Shape 87"/>
        <p:cNvGrpSpPr/>
        <p:nvPr/>
      </p:nvGrpSpPr>
      <p:grpSpPr>
        <a:xfrm>
          <a:off x="0" y="0"/>
          <a:ext cx="0" cy="0"/>
          <a:chOff x="0" y="0"/>
          <a:chExt cx="0" cy="0"/>
        </a:xfrm>
      </p:grpSpPr>
      <p:sp>
        <p:nvSpPr>
          <p:cNvPr id="88" name="Google Shape;88;p1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1"/>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0" name="Google Shape;90;p1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3" name="Shape 93"/>
        <p:cNvGrpSpPr/>
        <p:nvPr/>
      </p:nvGrpSpPr>
      <p:grpSpPr>
        <a:xfrm>
          <a:off x="0" y="0"/>
          <a:ext cx="0" cy="0"/>
          <a:chOff x="0" y="0"/>
          <a:chExt cx="0" cy="0"/>
        </a:xfrm>
      </p:grpSpPr>
      <p:sp>
        <p:nvSpPr>
          <p:cNvPr id="94" name="Google Shape;94;p12"/>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2"/>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2"/>
          <p:cNvSpPr txBox="1"/>
          <p:nvPr>
            <p:ph type="title"/>
          </p:nvPr>
        </p:nvSpPr>
        <p:spPr>
          <a:xfrm rot="5400000">
            <a:off x="7160640" y="1979039"/>
            <a:ext cx="5757421"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12"/>
          <p:cNvSpPr txBox="1"/>
          <p:nvPr>
            <p:ph idx="1" type="body"/>
          </p:nvPr>
        </p:nvSpPr>
        <p:spPr>
          <a:xfrm rot="5400000">
            <a:off x="1826639" y="-573661"/>
            <a:ext cx="5757422" cy="77343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8" name="Google Shape;98;p1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0" name="Google Shape;30;p3"/>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1" name="Google Shape;31;p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 name="Shape 34"/>
        <p:cNvGrpSpPr/>
        <p:nvPr/>
      </p:nvGrpSpPr>
      <p:grpSpPr>
        <a:xfrm>
          <a:off x="0" y="0"/>
          <a:ext cx="0" cy="0"/>
          <a:chOff x="0" y="0"/>
          <a:chExt cx="0" cy="0"/>
        </a:xfrm>
      </p:grpSpPr>
      <p:sp>
        <p:nvSpPr>
          <p:cNvPr id="35" name="Google Shape;35;p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4800"/>
              <a:buFont typeface="Times New Roman"/>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4"/>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7" name="Google Shape;37;p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40" name="Shape 40"/>
        <p:cNvGrpSpPr/>
        <p:nvPr/>
      </p:nvGrpSpPr>
      <p:grpSpPr>
        <a:xfrm>
          <a:off x="0" y="0"/>
          <a:ext cx="0" cy="0"/>
          <a:chOff x="0" y="0"/>
          <a:chExt cx="0" cy="0"/>
        </a:xfrm>
      </p:grpSpPr>
      <p:sp>
        <p:nvSpPr>
          <p:cNvPr id="41" name="Google Shape;41;p5"/>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46" name="Shape 46"/>
        <p:cNvGrpSpPr/>
        <p:nvPr/>
      </p:nvGrpSpPr>
      <p:grpSpPr>
        <a:xfrm>
          <a:off x="0" y="0"/>
          <a:ext cx="0" cy="0"/>
          <a:chOff x="0" y="0"/>
          <a:chExt cx="0" cy="0"/>
        </a:xfrm>
      </p:grpSpPr>
      <p:sp>
        <p:nvSpPr>
          <p:cNvPr id="47" name="Google Shape;47;p6"/>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Times New Roman"/>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6"/>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Times New Roman"/>
                <a:ea typeface="Times New Roman"/>
                <a:cs typeface="Times New Roman"/>
                <a:sym typeface="Times New Roman"/>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51" name="Google Shape;51;p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54" name="Google Shape;54;p6"/>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 name="Shape 55"/>
        <p:cNvGrpSpPr/>
        <p:nvPr/>
      </p:nvGrpSpPr>
      <p:grpSpPr>
        <a:xfrm>
          <a:off x="0" y="0"/>
          <a:ext cx="0" cy="0"/>
          <a:chOff x="0" y="0"/>
          <a:chExt cx="0" cy="0"/>
        </a:xfrm>
      </p:grpSpPr>
      <p:sp>
        <p:nvSpPr>
          <p:cNvPr id="56" name="Google Shape;56;p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7"/>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8" name="Google Shape;58;p7"/>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9" name="Google Shape;59;p7"/>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0" name="Google Shape;60;p7"/>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1" name="Google Shape;61;p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69" name="Shape 69"/>
        <p:cNvGrpSpPr/>
        <p:nvPr/>
      </p:nvGrpSpPr>
      <p:grpSpPr>
        <a:xfrm>
          <a:off x="0" y="0"/>
          <a:ext cx="0" cy="0"/>
          <a:chOff x="0" y="0"/>
          <a:chExt cx="0" cy="0"/>
        </a:xfrm>
      </p:grpSpPr>
      <p:sp>
        <p:nvSpPr>
          <p:cNvPr id="70" name="Google Shape;70;p9"/>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9"/>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Times New Roman"/>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9"/>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4" name="Google Shape;74;p9"/>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5" name="Google Shape;75;p9"/>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9"/>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chemeClr val="dk2"/>
                </a:solidFill>
                <a:latin typeface="Times New Roman"/>
                <a:ea typeface="Times New Roman"/>
                <a:cs typeface="Times New Roman"/>
                <a:sym typeface="Times New Roman"/>
              </a:defRPr>
            </a:lvl1pPr>
            <a:lvl2pPr indent="0" lvl="1" marL="0" algn="r">
              <a:spcBef>
                <a:spcPts val="0"/>
              </a:spcBef>
              <a:buNone/>
              <a:defRPr sz="1050">
                <a:solidFill>
                  <a:schemeClr val="dk2"/>
                </a:solidFill>
                <a:latin typeface="Times New Roman"/>
                <a:ea typeface="Times New Roman"/>
                <a:cs typeface="Times New Roman"/>
                <a:sym typeface="Times New Roman"/>
              </a:defRPr>
            </a:lvl2pPr>
            <a:lvl3pPr indent="0" lvl="2" marL="0" algn="r">
              <a:spcBef>
                <a:spcPts val="0"/>
              </a:spcBef>
              <a:buNone/>
              <a:defRPr sz="1050">
                <a:solidFill>
                  <a:schemeClr val="dk2"/>
                </a:solidFill>
                <a:latin typeface="Times New Roman"/>
                <a:ea typeface="Times New Roman"/>
                <a:cs typeface="Times New Roman"/>
                <a:sym typeface="Times New Roman"/>
              </a:defRPr>
            </a:lvl3pPr>
            <a:lvl4pPr indent="0" lvl="3" marL="0" algn="r">
              <a:spcBef>
                <a:spcPts val="0"/>
              </a:spcBef>
              <a:buNone/>
              <a:defRPr sz="1050">
                <a:solidFill>
                  <a:schemeClr val="dk2"/>
                </a:solidFill>
                <a:latin typeface="Times New Roman"/>
                <a:ea typeface="Times New Roman"/>
                <a:cs typeface="Times New Roman"/>
                <a:sym typeface="Times New Roman"/>
              </a:defRPr>
            </a:lvl4pPr>
            <a:lvl5pPr indent="0" lvl="4" marL="0" algn="r">
              <a:spcBef>
                <a:spcPts val="0"/>
              </a:spcBef>
              <a:buNone/>
              <a:defRPr sz="1050">
                <a:solidFill>
                  <a:schemeClr val="dk2"/>
                </a:solidFill>
                <a:latin typeface="Times New Roman"/>
                <a:ea typeface="Times New Roman"/>
                <a:cs typeface="Times New Roman"/>
                <a:sym typeface="Times New Roman"/>
              </a:defRPr>
            </a:lvl5pPr>
            <a:lvl6pPr indent="0" lvl="5" marL="0" algn="r">
              <a:spcBef>
                <a:spcPts val="0"/>
              </a:spcBef>
              <a:buNone/>
              <a:defRPr sz="1050">
                <a:solidFill>
                  <a:schemeClr val="dk2"/>
                </a:solidFill>
                <a:latin typeface="Times New Roman"/>
                <a:ea typeface="Times New Roman"/>
                <a:cs typeface="Times New Roman"/>
                <a:sym typeface="Times New Roman"/>
              </a:defRPr>
            </a:lvl6pPr>
            <a:lvl7pPr indent="0" lvl="6" marL="0" algn="r">
              <a:spcBef>
                <a:spcPts val="0"/>
              </a:spcBef>
              <a:buNone/>
              <a:defRPr sz="1050">
                <a:solidFill>
                  <a:schemeClr val="dk2"/>
                </a:solidFill>
                <a:latin typeface="Times New Roman"/>
                <a:ea typeface="Times New Roman"/>
                <a:cs typeface="Times New Roman"/>
                <a:sym typeface="Times New Roman"/>
              </a:defRPr>
            </a:lvl7pPr>
            <a:lvl8pPr indent="0" lvl="7" marL="0" algn="r">
              <a:spcBef>
                <a:spcPts val="0"/>
              </a:spcBef>
              <a:buNone/>
              <a:defRPr sz="1050">
                <a:solidFill>
                  <a:schemeClr val="dk2"/>
                </a:solidFill>
                <a:latin typeface="Times New Roman"/>
                <a:ea typeface="Times New Roman"/>
                <a:cs typeface="Times New Roman"/>
                <a:sym typeface="Times New Roman"/>
              </a:defRPr>
            </a:lvl8pPr>
            <a:lvl9pPr indent="0" lvl="8" marL="0" algn="r">
              <a:spcBef>
                <a:spcPts val="0"/>
              </a:spcBef>
              <a:buNone/>
              <a:defRPr sz="1050">
                <a:solidFill>
                  <a:schemeClr val="dk2"/>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8" name="Shape 78"/>
        <p:cNvGrpSpPr/>
        <p:nvPr/>
      </p:nvGrpSpPr>
      <p:grpSpPr>
        <a:xfrm>
          <a:off x="0" y="0"/>
          <a:ext cx="0" cy="0"/>
          <a:chOff x="0" y="0"/>
          <a:chExt cx="0" cy="0"/>
        </a:xfrm>
      </p:grpSpPr>
      <p:sp>
        <p:nvSpPr>
          <p:cNvPr id="79" name="Google Shape;79;p10"/>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0"/>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0"/>
          <p:cNvSpPr txBox="1"/>
          <p:nvPr>
            <p:ph type="title"/>
          </p:nvPr>
        </p:nvSpPr>
        <p:spPr>
          <a:xfrm>
            <a:off x="1097280" y="5074920"/>
            <a:ext cx="10113264"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Times New Roman"/>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2" name="Google Shape;82;p10"/>
          <p:cNvPicPr preferRelativeResize="0"/>
          <p:nvPr>
            <p:ph idx="2" type="pic"/>
          </p:nvPr>
        </p:nvPicPr>
        <p:blipFill/>
        <p:spPr>
          <a:xfrm>
            <a:off x="15" y="0"/>
            <a:ext cx="12191985" cy="4915076"/>
          </a:xfrm>
          <a:prstGeom prst="rect">
            <a:avLst/>
          </a:prstGeom>
          <a:blipFill rotWithShape="1">
            <a:blip r:embed="rId2">
              <a:alphaModFix/>
            </a:blip>
            <a:stretch>
              <a:fillRect b="0" l="0" r="0" t="0"/>
            </a:stretch>
          </a:blipFill>
          <a:ln>
            <a:noFill/>
          </a:ln>
        </p:spPr>
      </p:pic>
      <p:sp>
        <p:nvSpPr>
          <p:cNvPr id="83" name="Google Shape;83;p10"/>
          <p:cNvSpPr txBox="1"/>
          <p:nvPr>
            <p:ph idx="1" type="body"/>
          </p:nvPr>
        </p:nvSpPr>
        <p:spPr>
          <a:xfrm>
            <a:off x="1097280" y="5907023"/>
            <a:ext cx="10113264"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4" name="Google Shape;84;p1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0" y="6334316"/>
            <a:ext cx="12192001" cy="659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Times New Roman"/>
              <a:buNone/>
              <a:defRPr b="0" i="0" sz="4800" u="none" cap="none" strike="noStrike">
                <a:solidFill>
                  <a:srgbClr val="3F3F3F"/>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Times New Roman"/>
                <a:ea typeface="Times New Roman"/>
                <a:cs typeface="Times New Roman"/>
                <a:sym typeface="Times New Roman"/>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Times New Roman"/>
                <a:ea typeface="Times New Roman"/>
                <a:cs typeface="Times New Roman"/>
                <a:sym typeface="Times New Roman"/>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Times New Roman"/>
                <a:ea typeface="Times New Roman"/>
                <a:cs typeface="Times New Roman"/>
                <a:sym typeface="Times New Roman"/>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Times New Roman"/>
                <a:ea typeface="Times New Roman"/>
                <a:cs typeface="Times New Roman"/>
                <a:sym typeface="Times New Roman"/>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Times New Roman"/>
                <a:ea typeface="Times New Roman"/>
                <a:cs typeface="Times New Roman"/>
                <a:sym typeface="Times New Roman"/>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Times New Roman"/>
                <a:ea typeface="Times New Roman"/>
                <a:cs typeface="Times New Roman"/>
                <a:sym typeface="Times New Roman"/>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Times New Roman"/>
                <a:ea typeface="Times New Roman"/>
                <a:cs typeface="Times New Roman"/>
                <a:sym typeface="Times New Roman"/>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Times New Roman"/>
                <a:ea typeface="Times New Roman"/>
                <a:cs typeface="Times New Roman"/>
                <a:sym typeface="Times New Roman"/>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Times New Roman"/>
                <a:ea typeface="Times New Roman"/>
                <a:cs typeface="Times New Roman"/>
                <a:sym typeface="Times New Roman"/>
              </a:defRPr>
            </a:lvl9pPr>
          </a:lstStyle>
          <a:p/>
        </p:txBody>
      </p:sp>
      <p:sp>
        <p:nvSpPr>
          <p:cNvPr id="14" name="Google Shape;14;p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5" name="Google Shape;15;p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 name="Google Shape;16;p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FFFFFF"/>
                </a:solidFill>
                <a:latin typeface="Times New Roman"/>
                <a:ea typeface="Times New Roman"/>
                <a:cs typeface="Times New Roman"/>
                <a:sym typeface="Times New Roman"/>
              </a:defRPr>
            </a:lvl1pPr>
            <a:lvl2pPr indent="0" lvl="1" marL="0" marR="0" rtl="0" algn="r">
              <a:spcBef>
                <a:spcPts val="0"/>
              </a:spcBef>
              <a:buNone/>
              <a:defRPr b="0" i="0" sz="1050" u="none" cap="none" strike="noStrike">
                <a:solidFill>
                  <a:srgbClr val="FFFFFF"/>
                </a:solidFill>
                <a:latin typeface="Times New Roman"/>
                <a:ea typeface="Times New Roman"/>
                <a:cs typeface="Times New Roman"/>
                <a:sym typeface="Times New Roman"/>
              </a:defRPr>
            </a:lvl2pPr>
            <a:lvl3pPr indent="0" lvl="2" marL="0" marR="0" rtl="0" algn="r">
              <a:spcBef>
                <a:spcPts val="0"/>
              </a:spcBef>
              <a:buNone/>
              <a:defRPr b="0" i="0" sz="1050" u="none" cap="none" strike="noStrike">
                <a:solidFill>
                  <a:srgbClr val="FFFFFF"/>
                </a:solidFill>
                <a:latin typeface="Times New Roman"/>
                <a:ea typeface="Times New Roman"/>
                <a:cs typeface="Times New Roman"/>
                <a:sym typeface="Times New Roman"/>
              </a:defRPr>
            </a:lvl3pPr>
            <a:lvl4pPr indent="0" lvl="3" marL="0" marR="0" rtl="0" algn="r">
              <a:spcBef>
                <a:spcPts val="0"/>
              </a:spcBef>
              <a:buNone/>
              <a:defRPr b="0" i="0" sz="1050" u="none" cap="none" strike="noStrike">
                <a:solidFill>
                  <a:srgbClr val="FFFFFF"/>
                </a:solidFill>
                <a:latin typeface="Times New Roman"/>
                <a:ea typeface="Times New Roman"/>
                <a:cs typeface="Times New Roman"/>
                <a:sym typeface="Times New Roman"/>
              </a:defRPr>
            </a:lvl4pPr>
            <a:lvl5pPr indent="0" lvl="4" marL="0" marR="0" rtl="0" algn="r">
              <a:spcBef>
                <a:spcPts val="0"/>
              </a:spcBef>
              <a:buNone/>
              <a:defRPr b="0" i="0" sz="1050" u="none" cap="none" strike="noStrike">
                <a:solidFill>
                  <a:srgbClr val="FFFFFF"/>
                </a:solidFill>
                <a:latin typeface="Times New Roman"/>
                <a:ea typeface="Times New Roman"/>
                <a:cs typeface="Times New Roman"/>
                <a:sym typeface="Times New Roman"/>
              </a:defRPr>
            </a:lvl5pPr>
            <a:lvl6pPr indent="0" lvl="5" marL="0" marR="0" rtl="0" algn="r">
              <a:spcBef>
                <a:spcPts val="0"/>
              </a:spcBef>
              <a:buNone/>
              <a:defRPr b="0" i="0" sz="1050" u="none" cap="none" strike="noStrike">
                <a:solidFill>
                  <a:srgbClr val="FFFFFF"/>
                </a:solidFill>
                <a:latin typeface="Times New Roman"/>
                <a:ea typeface="Times New Roman"/>
                <a:cs typeface="Times New Roman"/>
                <a:sym typeface="Times New Roman"/>
              </a:defRPr>
            </a:lvl6pPr>
            <a:lvl7pPr indent="0" lvl="6" marL="0" marR="0" rtl="0" algn="r">
              <a:spcBef>
                <a:spcPts val="0"/>
              </a:spcBef>
              <a:buNone/>
              <a:defRPr b="0" i="0" sz="1050" u="none" cap="none" strike="noStrike">
                <a:solidFill>
                  <a:srgbClr val="FFFFFF"/>
                </a:solidFill>
                <a:latin typeface="Times New Roman"/>
                <a:ea typeface="Times New Roman"/>
                <a:cs typeface="Times New Roman"/>
                <a:sym typeface="Times New Roman"/>
              </a:defRPr>
            </a:lvl7pPr>
            <a:lvl8pPr indent="0" lvl="7" marL="0" marR="0" rtl="0" algn="r">
              <a:spcBef>
                <a:spcPts val="0"/>
              </a:spcBef>
              <a:buNone/>
              <a:defRPr b="0" i="0" sz="1050" u="none" cap="none" strike="noStrike">
                <a:solidFill>
                  <a:srgbClr val="FFFFFF"/>
                </a:solidFill>
                <a:latin typeface="Times New Roman"/>
                <a:ea typeface="Times New Roman"/>
                <a:cs typeface="Times New Roman"/>
                <a:sym typeface="Times New Roman"/>
              </a:defRPr>
            </a:lvl8pPr>
            <a:lvl9pPr indent="0" lvl="8" marL="0" marR="0" rtl="0" algn="r">
              <a:spcBef>
                <a:spcPts val="0"/>
              </a:spcBef>
              <a:buNone/>
              <a:defRPr b="0" i="0" sz="1050" u="none" cap="none" strike="noStrike">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cxnSp>
        <p:nvCxnSpPr>
          <p:cNvPr id="17" name="Google Shape;17;p1"/>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jp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3"/>
          <p:cNvSpPr txBox="1"/>
          <p:nvPr>
            <p:ph type="ctrTitle"/>
          </p:nvPr>
        </p:nvSpPr>
        <p:spPr>
          <a:xfrm>
            <a:off x="0" y="2769376"/>
            <a:ext cx="12192000" cy="1589651"/>
          </a:xfrm>
          <a:prstGeom prst="rect">
            <a:avLst/>
          </a:prstGeom>
          <a:noFill/>
          <a:ln>
            <a:noFill/>
          </a:ln>
        </p:spPr>
        <p:txBody>
          <a:bodyPr anchorCtr="0" anchor="b" bIns="45700" lIns="91425" spcFirstLastPara="1" rIns="91425" wrap="square" tIns="45700">
            <a:noAutofit/>
          </a:bodyPr>
          <a:lstStyle/>
          <a:p>
            <a:pPr indent="0" lvl="0" marL="0" rtl="0" algn="ctr">
              <a:lnSpc>
                <a:spcPct val="85000"/>
              </a:lnSpc>
              <a:spcBef>
                <a:spcPts val="0"/>
              </a:spcBef>
              <a:spcAft>
                <a:spcPts val="0"/>
              </a:spcAft>
              <a:buClr>
                <a:srgbClr val="262626"/>
              </a:buClr>
              <a:buSzPts val="4800"/>
              <a:buFont typeface="Times New Roman"/>
              <a:buNone/>
            </a:pPr>
            <a:r>
              <a:rPr i="1" lang="en-US" sz="4800">
                <a:latin typeface="Times New Roman"/>
                <a:ea typeface="Times New Roman"/>
                <a:cs typeface="Times New Roman"/>
                <a:sym typeface="Times New Roman"/>
              </a:rPr>
              <a:t>Chapter 1 ~ </a:t>
            </a:r>
            <a:r>
              <a:rPr i="1" lang="en-US" sz="4800">
                <a:solidFill>
                  <a:schemeClr val="dk1"/>
                </a:solidFill>
                <a:latin typeface="Times New Roman"/>
                <a:ea typeface="Times New Roman"/>
                <a:cs typeface="Times New Roman"/>
                <a:sym typeface="Times New Roman"/>
              </a:rPr>
              <a:t>The Origin of Digital Image Processing</a:t>
            </a:r>
            <a:endParaRPr i="1" sz="4800">
              <a:latin typeface="Times New Roman"/>
              <a:ea typeface="Times New Roman"/>
              <a:cs typeface="Times New Roman"/>
              <a:sym typeface="Times New Roman"/>
            </a:endParaRPr>
          </a:p>
        </p:txBody>
      </p:sp>
      <p:sp>
        <p:nvSpPr>
          <p:cNvPr id="110" name="Google Shape;110;p13"/>
          <p:cNvSpPr txBox="1"/>
          <p:nvPr/>
        </p:nvSpPr>
        <p:spPr>
          <a:xfrm>
            <a:off x="3345765" y="4553260"/>
            <a:ext cx="5894363" cy="142199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i="1" lang="en-US" sz="2000" u="none" cap="none" strike="noStrike">
                <a:solidFill>
                  <a:schemeClr val="dk1"/>
                </a:solidFill>
                <a:latin typeface="Times New Roman"/>
                <a:ea typeface="Times New Roman"/>
                <a:cs typeface="Times New Roman"/>
                <a:sym typeface="Times New Roman"/>
              </a:rPr>
              <a:t>S. M. Mahedy Hasan</a:t>
            </a:r>
            <a:endParaRPr/>
          </a:p>
          <a:p>
            <a:pPr indent="0" lvl="0" marL="0" marR="0" rtl="0" algn="ctr">
              <a:lnSpc>
                <a:spcPct val="150000"/>
              </a:lnSpc>
              <a:spcBef>
                <a:spcPts val="0"/>
              </a:spcBef>
              <a:spcAft>
                <a:spcPts val="0"/>
              </a:spcAft>
              <a:buNone/>
            </a:pPr>
            <a:r>
              <a:rPr b="0" i="1" lang="en-US" sz="2000" u="none" cap="none" strike="noStrike">
                <a:solidFill>
                  <a:schemeClr val="dk1"/>
                </a:solidFill>
                <a:latin typeface="Times New Roman"/>
                <a:ea typeface="Times New Roman"/>
                <a:cs typeface="Times New Roman"/>
                <a:sym typeface="Times New Roman"/>
              </a:rPr>
              <a:t>Assistant Professor, Dept. of CSE</a:t>
            </a:r>
            <a:endParaRPr/>
          </a:p>
          <a:p>
            <a:pPr indent="0" lvl="0" marL="0" marR="0" rtl="0" algn="ctr">
              <a:lnSpc>
                <a:spcPct val="150000"/>
              </a:lnSpc>
              <a:spcBef>
                <a:spcPts val="0"/>
              </a:spcBef>
              <a:spcAft>
                <a:spcPts val="0"/>
              </a:spcAft>
              <a:buNone/>
            </a:pPr>
            <a:r>
              <a:rPr b="0" i="1" lang="en-US" sz="2000" u="none" cap="none" strike="noStrike">
                <a:solidFill>
                  <a:schemeClr val="dk1"/>
                </a:solidFill>
                <a:latin typeface="Times New Roman"/>
                <a:ea typeface="Times New Roman"/>
                <a:cs typeface="Times New Roman"/>
                <a:sym typeface="Times New Roman"/>
              </a:rPr>
              <a:t>RUET, Rajshahi-6204, Bangladesh.</a:t>
            </a:r>
            <a:endParaRPr/>
          </a:p>
        </p:txBody>
      </p:sp>
      <p:pic>
        <p:nvPicPr>
          <p:cNvPr id="111" name="Google Shape;111;p13"/>
          <p:cNvPicPr preferRelativeResize="0"/>
          <p:nvPr/>
        </p:nvPicPr>
        <p:blipFill rotWithShape="1">
          <a:blip r:embed="rId3">
            <a:alphaModFix/>
          </a:blip>
          <a:srcRect b="0" l="0" r="0" t="0"/>
          <a:stretch/>
        </p:blipFill>
        <p:spPr>
          <a:xfrm>
            <a:off x="5542646" y="670436"/>
            <a:ext cx="1106708" cy="1199347"/>
          </a:xfrm>
          <a:prstGeom prst="rect">
            <a:avLst/>
          </a:prstGeom>
          <a:noFill/>
          <a:ln>
            <a:noFill/>
          </a:ln>
        </p:spPr>
      </p:pic>
      <p:sp>
        <p:nvSpPr>
          <p:cNvPr id="112" name="Google Shape;112;p13"/>
          <p:cNvSpPr txBox="1"/>
          <p:nvPr/>
        </p:nvSpPr>
        <p:spPr>
          <a:xfrm>
            <a:off x="4568483" y="113568"/>
            <a:ext cx="305503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1" lang="en-US" sz="1800" u="none" cap="none" strike="noStrike">
                <a:solidFill>
                  <a:schemeClr val="dk1"/>
                </a:solidFill>
                <a:latin typeface="Times New Roman"/>
                <a:ea typeface="Times New Roman"/>
                <a:cs typeface="Times New Roman"/>
                <a:sym typeface="Times New Roman"/>
              </a:rPr>
              <a:t>Heaven’s Light is Our Guide</a:t>
            </a:r>
            <a:endParaRPr/>
          </a:p>
        </p:txBody>
      </p:sp>
      <p:sp>
        <p:nvSpPr>
          <p:cNvPr id="113" name="Google Shape;113;p13"/>
          <p:cNvSpPr txBox="1"/>
          <p:nvPr/>
        </p:nvSpPr>
        <p:spPr>
          <a:xfrm>
            <a:off x="1448972" y="1928813"/>
            <a:ext cx="897518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000" u="none" cap="none" strike="noStrike">
                <a:solidFill>
                  <a:schemeClr val="dk1"/>
                </a:solidFill>
                <a:latin typeface="Times New Roman"/>
                <a:ea typeface="Times New Roman"/>
                <a:cs typeface="Times New Roman"/>
                <a:sym typeface="Times New Roman"/>
              </a:rPr>
              <a:t>Department of Computer Science &amp; Engineering</a:t>
            </a:r>
            <a:endParaRPr/>
          </a:p>
          <a:p>
            <a:pPr indent="0" lvl="0" marL="0" marR="0" rtl="0" algn="ctr">
              <a:spcBef>
                <a:spcPts val="0"/>
              </a:spcBef>
              <a:spcAft>
                <a:spcPts val="0"/>
              </a:spcAft>
              <a:buNone/>
            </a:pPr>
            <a:r>
              <a:rPr b="0" i="0" lang="en-US" sz="2000" u="none" cap="none" strike="noStrike">
                <a:solidFill>
                  <a:schemeClr val="dk1"/>
                </a:solidFill>
                <a:latin typeface="Times New Roman"/>
                <a:ea typeface="Times New Roman"/>
                <a:cs typeface="Times New Roman"/>
                <a:sym typeface="Times New Roman"/>
              </a:rPr>
              <a:t>Rajshahi University of Engineering &amp; Technology, Rajshahi-6204, Bangladesh.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US"/>
              <a:t>Examples of Gamma-ray Imaging</a:t>
            </a:r>
            <a:endParaRPr/>
          </a:p>
        </p:txBody>
      </p:sp>
      <p:sp>
        <p:nvSpPr>
          <p:cNvPr id="205" name="Google Shape;205;p22"/>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Font typeface="Noto Sans Symbols"/>
              <a:buChar char="❖"/>
            </a:pPr>
            <a:r>
              <a:rPr lang="en-US">
                <a:solidFill>
                  <a:srgbClr val="000000"/>
                </a:solidFill>
              </a:rPr>
              <a:t>In nuclear medicine, the approach is to inject a patient with </a:t>
            </a:r>
            <a:r>
              <a:rPr b="1" lang="en-US">
                <a:solidFill>
                  <a:srgbClr val="000000"/>
                </a:solidFill>
              </a:rPr>
              <a:t>a radioactive isotope </a:t>
            </a:r>
            <a:r>
              <a:rPr lang="en-US">
                <a:solidFill>
                  <a:srgbClr val="000000"/>
                </a:solidFill>
              </a:rPr>
              <a:t>that emits gamma rays as it decays. Images are produced from the </a:t>
            </a:r>
            <a:r>
              <a:rPr b="1" lang="en-US">
                <a:solidFill>
                  <a:srgbClr val="000000"/>
                </a:solidFill>
              </a:rPr>
              <a:t>emissions collected by gamma ray detectors</a:t>
            </a:r>
            <a:r>
              <a:rPr lang="en-US">
                <a:solidFill>
                  <a:srgbClr val="000000"/>
                </a:solidFill>
              </a:rPr>
              <a:t>. </a:t>
            </a:r>
            <a:endParaRPr/>
          </a:p>
          <a:p>
            <a:pPr indent="0" lvl="0" marL="91440" rtl="0" algn="l">
              <a:lnSpc>
                <a:spcPct val="90000"/>
              </a:lnSpc>
              <a:spcBef>
                <a:spcPts val="1400"/>
              </a:spcBef>
              <a:spcAft>
                <a:spcPts val="0"/>
              </a:spcAft>
              <a:buSzPts val="2000"/>
              <a:buNone/>
            </a:pPr>
            <a:r>
              <a:t/>
            </a:r>
            <a:endParaRPr/>
          </a:p>
        </p:txBody>
      </p:sp>
      <p:sp>
        <p:nvSpPr>
          <p:cNvPr id="206" name="Google Shape;206;p2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3/1/2023</a:t>
            </a:r>
            <a:endParaRPr/>
          </a:p>
        </p:txBody>
      </p:sp>
      <p:sp>
        <p:nvSpPr>
          <p:cNvPr id="207" name="Google Shape;207;p2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ORIGINS OF DIGITAL IMAGE PROCESSING</a:t>
            </a:r>
            <a:endParaRPr/>
          </a:p>
        </p:txBody>
      </p:sp>
      <p:sp>
        <p:nvSpPr>
          <p:cNvPr id="208" name="Google Shape;208;p2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ttp://www.iambiomed.com/equipments/pet5.jpg" id="209" name="Google Shape;209;p22"/>
          <p:cNvPicPr preferRelativeResize="0"/>
          <p:nvPr/>
        </p:nvPicPr>
        <p:blipFill rotWithShape="1">
          <a:blip r:embed="rId3">
            <a:alphaModFix/>
          </a:blip>
          <a:srcRect b="0" l="0" r="0" t="0"/>
          <a:stretch/>
        </p:blipFill>
        <p:spPr>
          <a:xfrm>
            <a:off x="2043122" y="3334042"/>
            <a:ext cx="3286125" cy="2830398"/>
          </a:xfrm>
          <a:prstGeom prst="rect">
            <a:avLst/>
          </a:prstGeom>
          <a:noFill/>
          <a:ln>
            <a:noFill/>
          </a:ln>
        </p:spPr>
      </p:pic>
      <p:pic>
        <p:nvPicPr>
          <p:cNvPr descr="http://www.iambiomed.com/equipments/pet6.jpg" id="210" name="Google Shape;210;p22"/>
          <p:cNvPicPr preferRelativeResize="0"/>
          <p:nvPr/>
        </p:nvPicPr>
        <p:blipFill rotWithShape="1">
          <a:blip r:embed="rId4">
            <a:alphaModFix/>
          </a:blip>
          <a:srcRect b="0" l="0" r="0" t="0"/>
          <a:stretch/>
        </p:blipFill>
        <p:spPr>
          <a:xfrm>
            <a:off x="7646671" y="1874163"/>
            <a:ext cx="3448050" cy="2454275"/>
          </a:xfrm>
          <a:prstGeom prst="rect">
            <a:avLst/>
          </a:prstGeom>
          <a:noFill/>
          <a:ln>
            <a:noFill/>
          </a:ln>
        </p:spPr>
      </p:pic>
      <p:sp>
        <p:nvSpPr>
          <p:cNvPr id="211" name="Google Shape;211;p22"/>
          <p:cNvSpPr txBox="1"/>
          <p:nvPr/>
        </p:nvSpPr>
        <p:spPr>
          <a:xfrm>
            <a:off x="7956223" y="4516949"/>
            <a:ext cx="298829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Figure 5:</a:t>
            </a:r>
            <a:r>
              <a:rPr b="0" i="0" lang="en-US" sz="1400" u="none" cap="none" strike="noStrike">
                <a:solidFill>
                  <a:srgbClr val="000000"/>
                </a:solidFill>
                <a:latin typeface="Times New Roman"/>
                <a:ea typeface="Times New Roman"/>
                <a:cs typeface="Times New Roman"/>
                <a:sym typeface="Times New Roman"/>
              </a:rPr>
              <a:t> Biography:  True Point 16-slice PET-CT from Siemens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US"/>
              <a:t>Examples of Gamma-ray Imaging</a:t>
            </a:r>
            <a:endParaRPr/>
          </a:p>
        </p:txBody>
      </p:sp>
      <p:sp>
        <p:nvSpPr>
          <p:cNvPr id="217" name="Google Shape;217;p2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3/1/2023</a:t>
            </a:r>
            <a:endParaRPr/>
          </a:p>
        </p:txBody>
      </p:sp>
      <p:sp>
        <p:nvSpPr>
          <p:cNvPr id="218" name="Google Shape;218;p2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ORIGINS OF DIGITAL IMAGE PROCESSING</a:t>
            </a:r>
            <a:endParaRPr/>
          </a:p>
        </p:txBody>
      </p:sp>
      <p:sp>
        <p:nvSpPr>
          <p:cNvPr id="219" name="Google Shape;219;p2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20" name="Google Shape;220;p23"/>
          <p:cNvPicPr preferRelativeResize="0"/>
          <p:nvPr/>
        </p:nvPicPr>
        <p:blipFill rotWithShape="1">
          <a:blip r:embed="rId3">
            <a:alphaModFix/>
          </a:blip>
          <a:srcRect b="0" l="0" r="0" t="0"/>
          <a:stretch/>
        </p:blipFill>
        <p:spPr>
          <a:xfrm>
            <a:off x="1205145" y="1756431"/>
            <a:ext cx="3706220" cy="4568955"/>
          </a:xfrm>
          <a:prstGeom prst="rect">
            <a:avLst/>
          </a:prstGeom>
          <a:noFill/>
          <a:ln>
            <a:noFill/>
          </a:ln>
        </p:spPr>
      </p:pic>
      <p:graphicFrame>
        <p:nvGraphicFramePr>
          <p:cNvPr id="221" name="Google Shape;221;p23"/>
          <p:cNvGraphicFramePr/>
          <p:nvPr/>
        </p:nvGraphicFramePr>
        <p:xfrm>
          <a:off x="5354425" y="1829362"/>
          <a:ext cx="3000000" cy="3000000"/>
        </p:xfrm>
        <a:graphic>
          <a:graphicData uri="http://schemas.openxmlformats.org/drawingml/2006/table">
            <a:tbl>
              <a:tblPr bandRow="1" firstRow="1">
                <a:noFill/>
                <a:tableStyleId>{10ADA87D-B2C1-435B-AEB1-849364DF1827}</a:tableStyleId>
              </a:tblPr>
              <a:tblGrid>
                <a:gridCol w="2516950"/>
                <a:gridCol w="3284300"/>
              </a:tblGrid>
              <a:tr h="2471650">
                <a:tc>
                  <a:txBody>
                    <a:bodyPr/>
                    <a:lstStyle/>
                    <a:p>
                      <a:pPr indent="0" lvl="0" marL="0" marR="0" rtl="0" algn="just">
                        <a:lnSpc>
                          <a:spcPct val="100000"/>
                        </a:lnSpc>
                        <a:spcBef>
                          <a:spcPts val="0"/>
                        </a:spcBef>
                        <a:spcAft>
                          <a:spcPts val="0"/>
                        </a:spcAft>
                        <a:buClr>
                          <a:schemeClr val="dk1"/>
                        </a:buClr>
                        <a:buSzPts val="1800"/>
                        <a:buFont typeface="Times New Roman"/>
                        <a:buNone/>
                      </a:pPr>
                      <a:r>
                        <a:rPr b="1" lang="en-US" sz="1800" u="none" cap="none" strike="noStrike"/>
                        <a:t>Bone Scan</a:t>
                      </a:r>
                      <a:r>
                        <a:rPr lang="en-US" sz="1800" u="none" cap="none" strike="noStrike"/>
                        <a:t> (</a:t>
                      </a:r>
                      <a:r>
                        <a:rPr lang="en-US" sz="1800" u="none" cap="none" strike="noStrike">
                          <a:solidFill>
                            <a:schemeClr val="dk1"/>
                          </a:solidFill>
                          <a:latin typeface="Times New Roman"/>
                          <a:ea typeface="Times New Roman"/>
                          <a:cs typeface="Times New Roman"/>
                          <a:sym typeface="Times New Roman"/>
                        </a:rPr>
                        <a:t>Images of this sort are used to locate sites of bone pathology, such as infections </a:t>
                      </a:r>
                      <a:r>
                        <a:rPr lang="en-US" sz="1800" u="none" cap="none" strike="noStrike"/>
                        <a:t>or tumors).</a:t>
                      </a:r>
                      <a:endParaRPr/>
                    </a:p>
                  </a:txBody>
                  <a:tcPr marT="45725" marB="45725" marR="91450" marL="91450"/>
                </a:tc>
                <a:tc>
                  <a:txBody>
                    <a:bodyPr/>
                    <a:lstStyle/>
                    <a:p>
                      <a:pPr indent="0" lvl="0" marL="0" marR="0" rtl="0" algn="just">
                        <a:spcBef>
                          <a:spcPts val="0"/>
                        </a:spcBef>
                        <a:spcAft>
                          <a:spcPts val="0"/>
                        </a:spcAft>
                        <a:buNone/>
                      </a:pPr>
                      <a:r>
                        <a:rPr b="1" lang="en-US" sz="1800" u="none" cap="none" strike="noStrike"/>
                        <a:t>Positron Emission Tomography</a:t>
                      </a:r>
                      <a:r>
                        <a:rPr lang="en-US" sz="1800" u="none" cap="none" strike="noStrike"/>
                        <a:t> (PET) image (</a:t>
                      </a:r>
                      <a:r>
                        <a:rPr lang="en-US" sz="1800" u="none" cap="none" strike="noStrike">
                          <a:solidFill>
                            <a:schemeClr val="dk1"/>
                          </a:solidFill>
                          <a:latin typeface="Times New Roman"/>
                          <a:ea typeface="Times New Roman"/>
                          <a:cs typeface="Times New Roman"/>
                          <a:sym typeface="Times New Roman"/>
                        </a:rPr>
                        <a:t>This image shows a tumor in the brain and one in the lung, easily visible as small white masses).</a:t>
                      </a:r>
                      <a:endParaRPr sz="1800" u="none" cap="none" strike="noStrike"/>
                    </a:p>
                  </a:txBody>
                  <a:tcPr marT="45725" marB="45725" marR="91450" marL="91450"/>
                </a:tc>
              </a:tr>
              <a:tr h="1942000">
                <a:tc>
                  <a:txBody>
                    <a:bodyPr/>
                    <a:lstStyle/>
                    <a:p>
                      <a:pPr indent="0" lvl="0" marL="0" marR="0" rtl="0" algn="ctr">
                        <a:spcBef>
                          <a:spcPts val="0"/>
                        </a:spcBef>
                        <a:spcAft>
                          <a:spcPts val="0"/>
                        </a:spcAft>
                        <a:buNone/>
                      </a:pPr>
                      <a:r>
                        <a:rPr b="1" lang="en-US" sz="1800" u="none" cap="none" strike="noStrike"/>
                        <a:t>Cygnus Loop</a:t>
                      </a:r>
                      <a:endParaRPr/>
                    </a:p>
                  </a:txBody>
                  <a:tcPr marT="45725" marB="45725" marR="91450" marL="91450"/>
                </a:tc>
                <a:tc>
                  <a:txBody>
                    <a:bodyPr/>
                    <a:lstStyle/>
                    <a:p>
                      <a:pPr indent="0" lvl="0" marL="0" marR="0" rtl="0" algn="just">
                        <a:spcBef>
                          <a:spcPts val="0"/>
                        </a:spcBef>
                        <a:spcAft>
                          <a:spcPts val="0"/>
                        </a:spcAft>
                        <a:buNone/>
                      </a:pPr>
                      <a:r>
                        <a:rPr b="1" lang="en-US" sz="1800" u="none" cap="none" strike="noStrike"/>
                        <a:t>Gamma Radiation from a reactor valve </a:t>
                      </a:r>
                      <a:r>
                        <a:rPr lang="en-US" sz="1800" u="none" cap="none" strike="noStrike"/>
                        <a:t>(An area of strong radiation is seen in the lower left side of the image).</a:t>
                      </a:r>
                      <a:endParaRPr/>
                    </a:p>
                  </a:txBody>
                  <a:tcPr marT="45725" marB="45725" marR="91450" marL="91450"/>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US"/>
              <a:t>Examples of X-ray Imaging</a:t>
            </a:r>
            <a:endParaRPr/>
          </a:p>
        </p:txBody>
      </p:sp>
      <p:sp>
        <p:nvSpPr>
          <p:cNvPr id="227" name="Google Shape;227;p24"/>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just">
              <a:lnSpc>
                <a:spcPct val="150000"/>
              </a:lnSpc>
              <a:spcBef>
                <a:spcPts val="0"/>
              </a:spcBef>
              <a:spcAft>
                <a:spcPts val="0"/>
              </a:spcAft>
              <a:buSzPts val="2000"/>
              <a:buFont typeface="Noto Sans Symbols"/>
              <a:buChar char="✔"/>
            </a:pPr>
            <a:r>
              <a:rPr lang="en-US">
                <a:solidFill>
                  <a:srgbClr val="000000"/>
                </a:solidFill>
              </a:rPr>
              <a:t>X-rays for medical and industrial imaging are generated using an X-ray tube, which is a vacuum tube with a cathode and anode. </a:t>
            </a:r>
            <a:endParaRPr/>
          </a:p>
          <a:p>
            <a:pPr indent="-127000" lvl="0" marL="91440" rtl="0" algn="just">
              <a:lnSpc>
                <a:spcPct val="150000"/>
              </a:lnSpc>
              <a:spcBef>
                <a:spcPts val="0"/>
              </a:spcBef>
              <a:spcAft>
                <a:spcPts val="0"/>
              </a:spcAft>
              <a:buSzPts val="2000"/>
              <a:buFont typeface="Noto Sans Symbols"/>
              <a:buChar char="✔"/>
            </a:pPr>
            <a:r>
              <a:rPr lang="en-US">
                <a:solidFill>
                  <a:srgbClr val="000000"/>
                </a:solidFill>
              </a:rPr>
              <a:t> The cathode is heated, causing free electrons to be released. These electrons flow at high speed to the positively charged anode.</a:t>
            </a:r>
            <a:endParaRPr/>
          </a:p>
          <a:p>
            <a:pPr indent="-127000" lvl="0" marL="91440" rtl="0" algn="just">
              <a:lnSpc>
                <a:spcPct val="150000"/>
              </a:lnSpc>
              <a:spcBef>
                <a:spcPts val="0"/>
              </a:spcBef>
              <a:spcAft>
                <a:spcPts val="0"/>
              </a:spcAft>
              <a:buSzPts val="2000"/>
              <a:buFont typeface="Noto Sans Symbols"/>
              <a:buChar char="✔"/>
            </a:pPr>
            <a:r>
              <a:rPr lang="en-US">
                <a:solidFill>
                  <a:srgbClr val="000000"/>
                </a:solidFill>
              </a:rPr>
              <a:t> When the electrons strike a nucleus, energy is released in the form of X-ray radiation. </a:t>
            </a:r>
            <a:endParaRPr/>
          </a:p>
          <a:p>
            <a:pPr indent="-127000" lvl="0" marL="91440" rtl="0" algn="just">
              <a:lnSpc>
                <a:spcPct val="150000"/>
              </a:lnSpc>
              <a:spcBef>
                <a:spcPts val="0"/>
              </a:spcBef>
              <a:spcAft>
                <a:spcPts val="0"/>
              </a:spcAft>
              <a:buSzPts val="2000"/>
              <a:buFont typeface="Noto Sans Symbols"/>
              <a:buChar char="✔"/>
            </a:pPr>
            <a:r>
              <a:rPr lang="en-US">
                <a:solidFill>
                  <a:srgbClr val="000000"/>
                </a:solidFill>
              </a:rPr>
              <a:t>The energy (penetrating power) of X-rays is controlled by a voltage applied across the anode, and by a current applied to the filament in the cathode.</a:t>
            </a:r>
            <a:endParaRPr/>
          </a:p>
          <a:p>
            <a:pPr indent="0" lvl="0" marL="91440" rtl="0" algn="l">
              <a:lnSpc>
                <a:spcPct val="90000"/>
              </a:lnSpc>
              <a:spcBef>
                <a:spcPts val="1200"/>
              </a:spcBef>
              <a:spcAft>
                <a:spcPts val="0"/>
              </a:spcAft>
              <a:buSzPts val="2000"/>
              <a:buNone/>
            </a:pPr>
            <a:r>
              <a:t/>
            </a:r>
            <a:endParaRPr/>
          </a:p>
        </p:txBody>
      </p:sp>
      <p:sp>
        <p:nvSpPr>
          <p:cNvPr id="228" name="Google Shape;228;p2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3/1/2023</a:t>
            </a:r>
            <a:endParaRPr/>
          </a:p>
        </p:txBody>
      </p:sp>
      <p:sp>
        <p:nvSpPr>
          <p:cNvPr id="229" name="Google Shape;229;p2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ORIGINS OF DIGITAL IMAGE PROCESSING</a:t>
            </a:r>
            <a:endParaRPr/>
          </a:p>
        </p:txBody>
      </p:sp>
      <p:sp>
        <p:nvSpPr>
          <p:cNvPr id="230" name="Google Shape;230;p2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US"/>
              <a:t>Examples of X-ray Imaging</a:t>
            </a:r>
            <a:endParaRPr/>
          </a:p>
        </p:txBody>
      </p:sp>
      <p:pic>
        <p:nvPicPr>
          <p:cNvPr id="236" name="Google Shape;236;p25"/>
          <p:cNvPicPr preferRelativeResize="0"/>
          <p:nvPr>
            <p:ph idx="1" type="body"/>
          </p:nvPr>
        </p:nvPicPr>
        <p:blipFill rotWithShape="1">
          <a:blip r:embed="rId3">
            <a:alphaModFix/>
          </a:blip>
          <a:srcRect b="0" l="0" r="0" t="0"/>
          <a:stretch/>
        </p:blipFill>
        <p:spPr>
          <a:xfrm>
            <a:off x="7700055" y="1849626"/>
            <a:ext cx="3512428" cy="3921552"/>
          </a:xfrm>
          <a:prstGeom prst="rect">
            <a:avLst/>
          </a:prstGeom>
          <a:noFill/>
          <a:ln>
            <a:noFill/>
          </a:ln>
        </p:spPr>
      </p:pic>
      <p:sp>
        <p:nvSpPr>
          <p:cNvPr id="237" name="Google Shape;237;p2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3/1/2023</a:t>
            </a:r>
            <a:endParaRPr/>
          </a:p>
        </p:txBody>
      </p:sp>
      <p:sp>
        <p:nvSpPr>
          <p:cNvPr id="238" name="Google Shape;238;p2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ORIGINS OF DIGITAL IMAGE PROCESSING</a:t>
            </a:r>
            <a:endParaRPr/>
          </a:p>
        </p:txBody>
      </p:sp>
      <p:sp>
        <p:nvSpPr>
          <p:cNvPr id="239" name="Google Shape;239;p2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0" name="Google Shape;240;p25"/>
          <p:cNvSpPr txBox="1"/>
          <p:nvPr/>
        </p:nvSpPr>
        <p:spPr>
          <a:xfrm>
            <a:off x="6759647" y="5771178"/>
            <a:ext cx="4890154" cy="80021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Figure 5: </a:t>
            </a:r>
            <a:r>
              <a:rPr b="0" i="0" lang="en-US" sz="1400" u="none" cap="none" strike="noStrike">
                <a:solidFill>
                  <a:srgbClr val="000000"/>
                </a:solidFill>
                <a:latin typeface="Times New Roman"/>
                <a:ea typeface="Times New Roman"/>
                <a:cs typeface="Times New Roman"/>
                <a:sym typeface="Times New Roman"/>
              </a:rPr>
              <a:t>Examples of X-ray imaging. (a) Chest X-ray. (b) Aortic angiogram. (c) Head CT. (d) Circuit boards. (e) Cygnus Loop.</a:t>
            </a:r>
            <a:r>
              <a:rPr b="0" i="0" lang="en-US" sz="1400" u="none" cap="none" strike="noStrike">
                <a:solidFill>
                  <a:schemeClr val="dk1"/>
                </a:solidFill>
                <a:latin typeface="Times New Roman"/>
                <a:ea typeface="Times New Roman"/>
                <a:cs typeface="Times New Roman"/>
                <a:sym typeface="Times New Roman"/>
              </a:rPr>
              <a:t> </a:t>
            </a:r>
            <a:br>
              <a:rPr b="0" i="0" lang="en-US" sz="1800" u="none" cap="none" strike="noStrike">
                <a:solidFill>
                  <a:schemeClr val="dk1"/>
                </a:solidFill>
                <a:latin typeface="Times New Roman"/>
                <a:ea typeface="Times New Roman"/>
                <a:cs typeface="Times New Roman"/>
                <a:sym typeface="Times New Roman"/>
              </a:rPr>
            </a:br>
            <a:endParaRPr b="0" i="0" sz="1800" u="none" cap="none" strike="noStrike">
              <a:solidFill>
                <a:schemeClr val="dk1"/>
              </a:solidFill>
              <a:latin typeface="Times New Roman"/>
              <a:ea typeface="Times New Roman"/>
              <a:cs typeface="Times New Roman"/>
              <a:sym typeface="Times New Roman"/>
            </a:endParaRPr>
          </a:p>
        </p:txBody>
      </p:sp>
      <p:sp>
        <p:nvSpPr>
          <p:cNvPr id="241" name="Google Shape;241;p25"/>
          <p:cNvSpPr txBox="1"/>
          <p:nvPr/>
        </p:nvSpPr>
        <p:spPr>
          <a:xfrm>
            <a:off x="1237957" y="1849626"/>
            <a:ext cx="5521690" cy="438581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Times New Roman"/>
                <a:ea typeface="Times New Roman"/>
                <a:cs typeface="Times New Roman"/>
                <a:sym typeface="Times New Roman"/>
              </a:rPr>
              <a:t>Chest X-ray is used to identify the fractures in the bone.</a:t>
            </a:r>
            <a:endParaRPr/>
          </a:p>
          <a:p>
            <a:pPr indent="-285750" lvl="0" marL="285750"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Times New Roman"/>
                <a:ea typeface="Times New Roman"/>
                <a:cs typeface="Times New Roman"/>
                <a:sym typeface="Times New Roman"/>
              </a:rPr>
              <a:t>Angiography is used to identify the irregularities in the blood vessel, where X-ray contrast medium is injected through catheter to enhance the contrast at site to be studied.</a:t>
            </a:r>
            <a:endParaRPr/>
          </a:p>
          <a:p>
            <a:pPr indent="-285750" lvl="0" marL="285750"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Times New Roman"/>
                <a:ea typeface="Times New Roman"/>
                <a:cs typeface="Times New Roman"/>
                <a:sym typeface="Times New Roman"/>
              </a:rPr>
              <a:t>Used for CAT scans.</a:t>
            </a:r>
            <a:endParaRPr/>
          </a:p>
          <a:p>
            <a:pPr indent="-285750" lvl="0" marL="285750"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Times New Roman"/>
                <a:ea typeface="Times New Roman"/>
                <a:cs typeface="Times New Roman"/>
                <a:sym typeface="Times New Roman"/>
              </a:rPr>
              <a:t>X-Ray image of a circuit board to identify the flaws in manufacturing.</a:t>
            </a:r>
            <a:endParaRPr/>
          </a:p>
          <a:p>
            <a:pPr indent="-171450" lvl="0" marL="28575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a:p>
            <a:pPr indent="-171450" lvl="0" marL="28575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US"/>
              <a:t>Examples of Ultraviolet Imaging</a:t>
            </a:r>
            <a:endParaRPr/>
          </a:p>
        </p:txBody>
      </p:sp>
      <p:pic>
        <p:nvPicPr>
          <p:cNvPr id="247" name="Google Shape;247;p26"/>
          <p:cNvPicPr preferRelativeResize="0"/>
          <p:nvPr>
            <p:ph idx="1" type="body"/>
          </p:nvPr>
        </p:nvPicPr>
        <p:blipFill rotWithShape="1">
          <a:blip r:embed="rId3">
            <a:alphaModFix/>
          </a:blip>
          <a:srcRect b="0" l="0" r="0" t="0"/>
          <a:stretch/>
        </p:blipFill>
        <p:spPr>
          <a:xfrm>
            <a:off x="6203852" y="2474645"/>
            <a:ext cx="4951828" cy="2190750"/>
          </a:xfrm>
          <a:prstGeom prst="rect">
            <a:avLst/>
          </a:prstGeom>
          <a:noFill/>
          <a:ln>
            <a:noFill/>
          </a:ln>
        </p:spPr>
      </p:pic>
      <p:sp>
        <p:nvSpPr>
          <p:cNvPr id="248" name="Google Shape;248;p2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3/1/2023</a:t>
            </a:r>
            <a:endParaRPr/>
          </a:p>
        </p:txBody>
      </p:sp>
      <p:sp>
        <p:nvSpPr>
          <p:cNvPr id="249" name="Google Shape;249;p2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ORIGINS OF DIGITAL IMAGE PROCESSING</a:t>
            </a:r>
            <a:endParaRPr/>
          </a:p>
        </p:txBody>
      </p:sp>
      <p:sp>
        <p:nvSpPr>
          <p:cNvPr id="250" name="Google Shape;250;p2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1" name="Google Shape;251;p26"/>
          <p:cNvSpPr txBox="1"/>
          <p:nvPr/>
        </p:nvSpPr>
        <p:spPr>
          <a:xfrm>
            <a:off x="5461775" y="4873319"/>
            <a:ext cx="6094428" cy="86177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Figure 6: </a:t>
            </a:r>
            <a:r>
              <a:rPr b="0" i="0" lang="en-US" sz="1600" u="none" cap="none" strike="noStrike">
                <a:solidFill>
                  <a:srgbClr val="000000"/>
                </a:solidFill>
                <a:latin typeface="Times New Roman"/>
                <a:ea typeface="Times New Roman"/>
                <a:cs typeface="Times New Roman"/>
                <a:sym typeface="Times New Roman"/>
              </a:rPr>
              <a:t>Examples of ultraviolet imaging. (a) Normal corn. (b) Corn infected by smut. (c) Cygnus Loop. </a:t>
            </a:r>
            <a:br>
              <a:rPr b="0" i="0" lang="en-US" sz="1800" u="none" cap="none" strike="noStrike">
                <a:solidFill>
                  <a:schemeClr val="dk1"/>
                </a:solidFill>
                <a:latin typeface="Times New Roman"/>
                <a:ea typeface="Times New Roman"/>
                <a:cs typeface="Times New Roman"/>
                <a:sym typeface="Times New Roman"/>
              </a:rPr>
            </a:br>
            <a:endParaRPr b="0" i="0" sz="1800" u="none" cap="none" strike="noStrike">
              <a:solidFill>
                <a:schemeClr val="dk1"/>
              </a:solidFill>
              <a:latin typeface="Times New Roman"/>
              <a:ea typeface="Times New Roman"/>
              <a:cs typeface="Times New Roman"/>
              <a:sym typeface="Times New Roman"/>
            </a:endParaRPr>
          </a:p>
        </p:txBody>
      </p:sp>
      <p:sp>
        <p:nvSpPr>
          <p:cNvPr id="252" name="Google Shape;252;p26"/>
          <p:cNvSpPr txBox="1"/>
          <p:nvPr/>
        </p:nvSpPr>
        <p:spPr>
          <a:xfrm>
            <a:off x="1097280" y="2067951"/>
            <a:ext cx="4557932" cy="1892826"/>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Times New Roman"/>
                <a:ea typeface="Times New Roman"/>
                <a:cs typeface="Times New Roman"/>
                <a:sym typeface="Times New Roman"/>
              </a:rPr>
              <a:t>Used for lithography, industrial inspection, flouroescence microscopy, lasers, biological imaging and astronomy.</a:t>
            </a:r>
            <a:endParaRPr/>
          </a:p>
          <a:p>
            <a:pPr indent="-171450" lvl="0" marL="28575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a:p>
            <a:pPr indent="-171450" lvl="0" marL="28575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US"/>
              <a:t>Examples of Ultraviolet Imaging</a:t>
            </a:r>
            <a:endParaRPr/>
          </a:p>
        </p:txBody>
      </p:sp>
      <p:pic>
        <p:nvPicPr>
          <p:cNvPr id="258" name="Google Shape;258;p27"/>
          <p:cNvPicPr preferRelativeResize="0"/>
          <p:nvPr>
            <p:ph idx="2" type="body"/>
          </p:nvPr>
        </p:nvPicPr>
        <p:blipFill rotWithShape="1">
          <a:blip r:embed="rId3">
            <a:alphaModFix/>
          </a:blip>
          <a:srcRect b="0" l="0" r="0" t="0"/>
          <a:stretch/>
        </p:blipFill>
        <p:spPr>
          <a:xfrm>
            <a:off x="7068771" y="1846263"/>
            <a:ext cx="3236058" cy="4022725"/>
          </a:xfrm>
          <a:prstGeom prst="rect">
            <a:avLst/>
          </a:prstGeom>
          <a:noFill/>
          <a:ln>
            <a:noFill/>
          </a:ln>
        </p:spPr>
      </p:pic>
      <p:sp>
        <p:nvSpPr>
          <p:cNvPr id="259" name="Google Shape;259;p2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3/1/2023</a:t>
            </a:r>
            <a:endParaRPr/>
          </a:p>
        </p:txBody>
      </p:sp>
      <p:sp>
        <p:nvSpPr>
          <p:cNvPr id="260" name="Google Shape;260;p2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ORIGINS OF DIGITAL IMAGE PROCESSING</a:t>
            </a:r>
            <a:endParaRPr/>
          </a:p>
        </p:txBody>
      </p:sp>
      <p:sp>
        <p:nvSpPr>
          <p:cNvPr id="261" name="Google Shape;261;p2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 name="Google Shape;262;p27"/>
          <p:cNvSpPr txBox="1"/>
          <p:nvPr>
            <p:ph idx="1" type="body"/>
          </p:nvPr>
        </p:nvSpPr>
        <p:spPr>
          <a:xfrm>
            <a:off x="1436328" y="2948836"/>
            <a:ext cx="5454666" cy="960328"/>
          </a:xfrm>
          <a:prstGeom prst="rect">
            <a:avLst/>
          </a:prstGeom>
          <a:noFill/>
          <a:ln>
            <a:noFill/>
          </a:ln>
        </p:spPr>
        <p:txBody>
          <a:bodyPr anchorCtr="0" anchor="t" bIns="45700" lIns="0" spcFirstLastPara="1" rIns="0" wrap="square" tIns="45700">
            <a:spAutoFit/>
          </a:bodyPr>
          <a:lstStyle/>
          <a:p>
            <a:pPr indent="-127000" lvl="0" marL="91440" marR="0" rtl="0" algn="just">
              <a:lnSpc>
                <a:spcPct val="150000"/>
              </a:lnSpc>
              <a:spcBef>
                <a:spcPts val="0"/>
              </a:spcBef>
              <a:spcAft>
                <a:spcPts val="0"/>
              </a:spcAft>
              <a:buClr>
                <a:schemeClr val="accent1"/>
              </a:buClr>
              <a:buSzPts val="2000"/>
              <a:buFont typeface="Calibri"/>
              <a:buChar char=" "/>
            </a:pPr>
            <a:r>
              <a:rPr b="1" i="0" lang="en-US" sz="2000" u="none" cap="none" strike="noStrike">
                <a:solidFill>
                  <a:srgbClr val="000000"/>
                </a:solidFill>
                <a:latin typeface="Times New Roman"/>
                <a:ea typeface="Times New Roman"/>
                <a:cs typeface="Times New Roman"/>
                <a:sym typeface="Times New Roman"/>
              </a:rPr>
              <a:t>Figure 6(a)</a:t>
            </a:r>
            <a:r>
              <a:rPr b="0" i="0" lang="en-US" sz="2000" u="none" cap="none" strike="noStrike">
                <a:solidFill>
                  <a:srgbClr val="000000"/>
                </a:solidFill>
                <a:latin typeface="Times New Roman"/>
                <a:ea typeface="Times New Roman"/>
                <a:cs typeface="Times New Roman"/>
                <a:sym typeface="Times New Roman"/>
              </a:rPr>
              <a:t> shows a fluorescence microscope image of </a:t>
            </a:r>
            <a:r>
              <a:rPr b="1" i="0" lang="en-US" sz="2000" u="none" cap="none" strike="noStrike">
                <a:solidFill>
                  <a:srgbClr val="000000"/>
                </a:solidFill>
                <a:latin typeface="Times New Roman"/>
                <a:ea typeface="Times New Roman"/>
                <a:cs typeface="Times New Roman"/>
                <a:sym typeface="Times New Roman"/>
              </a:rPr>
              <a:t>normal corn.</a:t>
            </a:r>
            <a:endParaRPr b="0" i="0" sz="2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US"/>
              <a:t>Examples of Ultraviolet Imaging</a:t>
            </a:r>
            <a:endParaRPr/>
          </a:p>
        </p:txBody>
      </p:sp>
      <p:sp>
        <p:nvSpPr>
          <p:cNvPr id="268" name="Google Shape;268;p28"/>
          <p:cNvSpPr txBox="1"/>
          <p:nvPr>
            <p:ph idx="1" type="body"/>
          </p:nvPr>
        </p:nvSpPr>
        <p:spPr>
          <a:xfrm>
            <a:off x="1681741" y="3061791"/>
            <a:ext cx="4937760" cy="1274538"/>
          </a:xfrm>
          <a:prstGeom prst="rect">
            <a:avLst/>
          </a:prstGeom>
          <a:noFill/>
          <a:ln>
            <a:noFill/>
          </a:ln>
        </p:spPr>
        <p:txBody>
          <a:bodyPr anchorCtr="0" anchor="t" bIns="45700" lIns="0" spcFirstLastPara="1" rIns="0" wrap="square" tIns="45700">
            <a:normAutofit/>
          </a:bodyPr>
          <a:lstStyle/>
          <a:p>
            <a:pPr indent="-127000" lvl="0" marL="91440" rtl="0" algn="just">
              <a:lnSpc>
                <a:spcPct val="90000"/>
              </a:lnSpc>
              <a:spcBef>
                <a:spcPts val="0"/>
              </a:spcBef>
              <a:spcAft>
                <a:spcPts val="0"/>
              </a:spcAft>
              <a:buSzPts val="2000"/>
              <a:buChar char=" "/>
            </a:pPr>
            <a:r>
              <a:rPr b="1" lang="en-US">
                <a:solidFill>
                  <a:srgbClr val="000000"/>
                </a:solidFill>
              </a:rPr>
              <a:t>Figure 6(b) </a:t>
            </a:r>
            <a:r>
              <a:rPr lang="en-US">
                <a:solidFill>
                  <a:srgbClr val="000000"/>
                </a:solidFill>
              </a:rPr>
              <a:t>shows corn </a:t>
            </a:r>
            <a:r>
              <a:rPr b="1" lang="en-US">
                <a:solidFill>
                  <a:srgbClr val="000000"/>
                </a:solidFill>
              </a:rPr>
              <a:t>infected by “smut,” a disease</a:t>
            </a:r>
            <a:r>
              <a:rPr lang="en-US">
                <a:solidFill>
                  <a:srgbClr val="000000"/>
                </a:solidFill>
              </a:rPr>
              <a:t> of cereals, corn, grasses, onions, and sorghum that can be caused by any of more than 700 species of parasitic fungi. </a:t>
            </a:r>
            <a:endParaRPr/>
          </a:p>
          <a:p>
            <a:pPr indent="0" lvl="0" marL="91440" rtl="0" algn="l">
              <a:lnSpc>
                <a:spcPct val="90000"/>
              </a:lnSpc>
              <a:spcBef>
                <a:spcPts val="1400"/>
              </a:spcBef>
              <a:spcAft>
                <a:spcPts val="0"/>
              </a:spcAft>
              <a:buSzPts val="2000"/>
              <a:buNone/>
            </a:pPr>
            <a:r>
              <a:t/>
            </a:r>
            <a:endParaRPr/>
          </a:p>
        </p:txBody>
      </p:sp>
      <p:pic>
        <p:nvPicPr>
          <p:cNvPr id="269" name="Google Shape;269;p28"/>
          <p:cNvPicPr preferRelativeResize="0"/>
          <p:nvPr>
            <p:ph idx="2" type="body"/>
          </p:nvPr>
        </p:nvPicPr>
        <p:blipFill rotWithShape="1">
          <a:blip r:embed="rId3">
            <a:alphaModFix/>
          </a:blip>
          <a:srcRect b="0" l="0" r="0" t="0"/>
          <a:stretch/>
        </p:blipFill>
        <p:spPr>
          <a:xfrm>
            <a:off x="7091120" y="1846263"/>
            <a:ext cx="3191361" cy="4022725"/>
          </a:xfrm>
          <a:prstGeom prst="rect">
            <a:avLst/>
          </a:prstGeom>
          <a:noFill/>
          <a:ln>
            <a:noFill/>
          </a:ln>
        </p:spPr>
      </p:pic>
      <p:sp>
        <p:nvSpPr>
          <p:cNvPr id="270" name="Google Shape;270;p2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3/1/2023</a:t>
            </a:r>
            <a:endParaRPr/>
          </a:p>
        </p:txBody>
      </p:sp>
      <p:sp>
        <p:nvSpPr>
          <p:cNvPr id="271" name="Google Shape;271;p2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ORIGINS OF DIGITAL IMAGE PROCESSING</a:t>
            </a:r>
            <a:endParaRPr/>
          </a:p>
        </p:txBody>
      </p:sp>
      <p:sp>
        <p:nvSpPr>
          <p:cNvPr id="272" name="Google Shape;272;p2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US"/>
              <a:t>Examples of Ultraviolet Imaging</a:t>
            </a:r>
            <a:endParaRPr/>
          </a:p>
        </p:txBody>
      </p:sp>
      <p:pic>
        <p:nvPicPr>
          <p:cNvPr id="278" name="Google Shape;278;p29"/>
          <p:cNvPicPr preferRelativeResize="0"/>
          <p:nvPr>
            <p:ph idx="2" type="body"/>
          </p:nvPr>
        </p:nvPicPr>
        <p:blipFill rotWithShape="1">
          <a:blip r:embed="rId3">
            <a:alphaModFix/>
          </a:blip>
          <a:srcRect b="0" l="0" r="0" t="0"/>
          <a:stretch/>
        </p:blipFill>
        <p:spPr>
          <a:xfrm>
            <a:off x="7081278" y="1846263"/>
            <a:ext cx="3211044" cy="4022725"/>
          </a:xfrm>
          <a:prstGeom prst="rect">
            <a:avLst/>
          </a:prstGeom>
          <a:noFill/>
          <a:ln>
            <a:noFill/>
          </a:ln>
        </p:spPr>
      </p:pic>
      <p:sp>
        <p:nvSpPr>
          <p:cNvPr id="279" name="Google Shape;279;p2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3/1/2023</a:t>
            </a:r>
            <a:endParaRPr/>
          </a:p>
        </p:txBody>
      </p:sp>
      <p:sp>
        <p:nvSpPr>
          <p:cNvPr id="280" name="Google Shape;280;p2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ORIGINS OF DIGITAL IMAGE PROCESSING</a:t>
            </a:r>
            <a:endParaRPr/>
          </a:p>
        </p:txBody>
      </p:sp>
      <p:sp>
        <p:nvSpPr>
          <p:cNvPr id="281" name="Google Shape;281;p2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2" name="Google Shape;282;p29"/>
          <p:cNvSpPr txBox="1"/>
          <p:nvPr>
            <p:ph idx="1" type="body"/>
          </p:nvPr>
        </p:nvSpPr>
        <p:spPr>
          <a:xfrm>
            <a:off x="1899678" y="3112556"/>
            <a:ext cx="4938712" cy="873572"/>
          </a:xfrm>
          <a:prstGeom prst="rect">
            <a:avLst/>
          </a:prstGeom>
          <a:noFill/>
          <a:ln>
            <a:noFill/>
          </a:ln>
        </p:spPr>
        <p:txBody>
          <a:bodyPr anchorCtr="0" anchor="t" bIns="45700" lIns="0" spcFirstLastPara="1" rIns="0" wrap="square" tIns="45700">
            <a:spAutoFit/>
          </a:bodyPr>
          <a:lstStyle/>
          <a:p>
            <a:pPr indent="-114300" lvl="0" marL="91440" marR="0" rtl="0" algn="just">
              <a:lnSpc>
                <a:spcPct val="150000"/>
              </a:lnSpc>
              <a:spcBef>
                <a:spcPts val="0"/>
              </a:spcBef>
              <a:spcAft>
                <a:spcPts val="0"/>
              </a:spcAft>
              <a:buClr>
                <a:schemeClr val="accent1"/>
              </a:buClr>
              <a:buSzPts val="1800"/>
              <a:buFont typeface="Calibri"/>
              <a:buChar char=" "/>
            </a:pPr>
            <a:r>
              <a:rPr b="1" i="0" lang="en-US" sz="1800" u="none" cap="none" strike="noStrike">
                <a:solidFill>
                  <a:srgbClr val="000000"/>
                </a:solidFill>
                <a:latin typeface="Times New Roman"/>
                <a:ea typeface="Times New Roman"/>
                <a:cs typeface="Times New Roman"/>
                <a:sym typeface="Times New Roman"/>
              </a:rPr>
              <a:t>Figure 6(c)</a:t>
            </a:r>
            <a:r>
              <a:rPr b="0" i="0" lang="en-US" sz="1800" u="none" cap="none" strike="noStrike">
                <a:solidFill>
                  <a:srgbClr val="000000"/>
                </a:solidFill>
                <a:latin typeface="Times New Roman"/>
                <a:ea typeface="Times New Roman"/>
                <a:cs typeface="Times New Roman"/>
                <a:sym typeface="Times New Roman"/>
              </a:rPr>
              <a:t> shows the </a:t>
            </a:r>
            <a:r>
              <a:rPr b="1" i="0" lang="en-US" sz="1800" u="none" cap="none" strike="noStrike">
                <a:solidFill>
                  <a:srgbClr val="000000"/>
                </a:solidFill>
                <a:latin typeface="Times New Roman"/>
                <a:ea typeface="Times New Roman"/>
                <a:cs typeface="Times New Roman"/>
                <a:sym typeface="Times New Roman"/>
              </a:rPr>
              <a:t>Cygnus Loop</a:t>
            </a:r>
            <a:r>
              <a:rPr b="0" i="0" lang="en-US" sz="1800" u="none" cap="none" strike="noStrike">
                <a:solidFill>
                  <a:srgbClr val="000000"/>
                </a:solidFill>
                <a:latin typeface="Times New Roman"/>
                <a:ea typeface="Times New Roman"/>
                <a:cs typeface="Times New Roman"/>
                <a:sym typeface="Times New Roman"/>
              </a:rPr>
              <a:t> imaged in the high-energy region of the ultraviolet band.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0"/>
          <p:cNvSpPr txBox="1"/>
          <p:nvPr>
            <p:ph type="title"/>
          </p:nvPr>
        </p:nvSpPr>
        <p:spPr>
          <a:xfrm>
            <a:off x="1245908" y="1178711"/>
            <a:ext cx="9557209" cy="53975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3F3F3F"/>
              </a:buClr>
              <a:buSzPct val="100000"/>
              <a:buFont typeface="Times New Roman"/>
              <a:buNone/>
            </a:pPr>
            <a:r>
              <a:rPr lang="en-US"/>
              <a:t>Visible and Infrared Imaging</a:t>
            </a:r>
            <a:endParaRPr/>
          </a:p>
        </p:txBody>
      </p:sp>
      <p:sp>
        <p:nvSpPr>
          <p:cNvPr id="288" name="Google Shape;288;p3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3/1/2023</a:t>
            </a:r>
            <a:endParaRPr/>
          </a:p>
        </p:txBody>
      </p:sp>
      <p:sp>
        <p:nvSpPr>
          <p:cNvPr id="289" name="Google Shape;289;p3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ORIGINS OF DIGITAL IMAGE PROCESSING</a:t>
            </a:r>
            <a:endParaRPr/>
          </a:p>
        </p:txBody>
      </p:sp>
      <p:sp>
        <p:nvSpPr>
          <p:cNvPr id="290" name="Google Shape;290;p3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1" name="Google Shape;291;p30"/>
          <p:cNvSpPr txBox="1"/>
          <p:nvPr/>
        </p:nvSpPr>
        <p:spPr>
          <a:xfrm>
            <a:off x="1097280" y="1913207"/>
            <a:ext cx="10115203"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Times New Roman"/>
                <a:ea typeface="Times New Roman"/>
                <a:cs typeface="Times New Roman"/>
                <a:sym typeface="Times New Roman"/>
              </a:rPr>
              <a:t>Used for light microscopy, astronomy, remote sensing, law enforcement, industrial inspection.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1"/>
          <p:cNvSpPr txBox="1"/>
          <p:nvPr>
            <p:ph type="title"/>
          </p:nvPr>
        </p:nvSpPr>
        <p:spPr>
          <a:xfrm>
            <a:off x="1245908" y="1178711"/>
            <a:ext cx="9557209" cy="53975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3600"/>
              <a:buFont typeface="Times New Roman"/>
              <a:buNone/>
            </a:pPr>
            <a:r>
              <a:rPr lang="en-US" sz="3600"/>
              <a:t>Visible and Infrared Imaging (Light Microscopy)</a:t>
            </a:r>
            <a:endParaRPr/>
          </a:p>
        </p:txBody>
      </p:sp>
      <p:graphicFrame>
        <p:nvGraphicFramePr>
          <p:cNvPr id="297" name="Google Shape;297;p31"/>
          <p:cNvGraphicFramePr/>
          <p:nvPr/>
        </p:nvGraphicFramePr>
        <p:xfrm>
          <a:off x="6096000" y="2772365"/>
          <a:ext cx="3000000" cy="3000000"/>
        </p:xfrm>
        <a:graphic>
          <a:graphicData uri="http://schemas.openxmlformats.org/drawingml/2006/table">
            <a:tbl>
              <a:tblPr bandRow="1" firstRow="1">
                <a:noFill/>
                <a:tableStyleId>{10ADA87D-B2C1-435B-AEB1-849364DF1827}</a:tableStyleId>
              </a:tblPr>
              <a:tblGrid>
                <a:gridCol w="1704150"/>
                <a:gridCol w="1704150"/>
                <a:gridCol w="1704150"/>
              </a:tblGrid>
              <a:tr h="259050">
                <a:tc>
                  <a:txBody>
                    <a:bodyPr/>
                    <a:lstStyle/>
                    <a:p>
                      <a:pPr indent="0" lvl="0" marL="0" marR="0" rtl="0" algn="ctr">
                        <a:spcBef>
                          <a:spcPts val="0"/>
                        </a:spcBef>
                        <a:spcAft>
                          <a:spcPts val="0"/>
                        </a:spcAft>
                        <a:buNone/>
                      </a:pPr>
                      <a:r>
                        <a:rPr lang="en-US" sz="1800" u="none" cap="none" strike="noStrike"/>
                        <a:t>Taxol (Anticancer agent) </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Cholesterol</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Microprocessor</a:t>
                      </a:r>
                      <a:endParaRPr/>
                    </a:p>
                  </a:txBody>
                  <a:tcPr marT="45725" marB="45725" marR="91450" marL="91450"/>
                </a:tc>
              </a:tr>
              <a:tr h="259050">
                <a:tc>
                  <a:txBody>
                    <a:bodyPr/>
                    <a:lstStyle/>
                    <a:p>
                      <a:pPr indent="0" lvl="0" marL="0" marR="0" rtl="0" algn="ctr">
                        <a:lnSpc>
                          <a:spcPct val="100000"/>
                        </a:lnSpc>
                        <a:spcBef>
                          <a:spcPts val="0"/>
                        </a:spcBef>
                        <a:spcAft>
                          <a:spcPts val="0"/>
                        </a:spcAft>
                        <a:buClr>
                          <a:schemeClr val="dk1"/>
                        </a:buClr>
                        <a:buSzPts val="1800"/>
                        <a:buFont typeface="Times New Roman"/>
                        <a:buNone/>
                      </a:pPr>
                      <a:r>
                        <a:rPr lang="en-US" sz="1800" u="none" cap="none" strike="noStrike"/>
                        <a:t>Nikel oxide</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Surface of audio CD</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Organic superconductor</a:t>
                      </a:r>
                      <a:endParaRPr/>
                    </a:p>
                  </a:txBody>
                  <a:tcPr marT="45725" marB="45725" marR="91450" marL="91450"/>
                </a:tc>
              </a:tr>
            </a:tbl>
          </a:graphicData>
        </a:graphic>
      </p:graphicFrame>
      <p:pic>
        <p:nvPicPr>
          <p:cNvPr id="298" name="Google Shape;298;p31"/>
          <p:cNvPicPr preferRelativeResize="0"/>
          <p:nvPr/>
        </p:nvPicPr>
        <p:blipFill rotWithShape="1">
          <a:blip r:embed="rId3">
            <a:alphaModFix/>
          </a:blip>
          <a:srcRect b="0" l="0" r="0" t="0"/>
          <a:stretch/>
        </p:blipFill>
        <p:spPr>
          <a:xfrm>
            <a:off x="1245908" y="1812729"/>
            <a:ext cx="4589284" cy="4487076"/>
          </a:xfrm>
          <a:prstGeom prst="rect">
            <a:avLst/>
          </a:prstGeom>
          <a:noFill/>
          <a:ln>
            <a:noFill/>
          </a:ln>
        </p:spPr>
      </p:pic>
      <p:sp>
        <p:nvSpPr>
          <p:cNvPr id="299" name="Google Shape;299;p3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3/1/2023</a:t>
            </a:r>
            <a:endParaRPr/>
          </a:p>
        </p:txBody>
      </p:sp>
      <p:sp>
        <p:nvSpPr>
          <p:cNvPr id="300" name="Google Shape;300;p3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ORIGINS OF DIGITAL IMAGE PROCESSING</a:t>
            </a:r>
            <a:endParaRPr/>
          </a:p>
        </p:txBody>
      </p:sp>
      <p:sp>
        <p:nvSpPr>
          <p:cNvPr id="301" name="Google Shape;301;p3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US"/>
              <a:t>The Origins of Digital Image Processing</a:t>
            </a:r>
            <a:endParaRPr/>
          </a:p>
        </p:txBody>
      </p:sp>
      <p:sp>
        <p:nvSpPr>
          <p:cNvPr id="119" name="Google Shape;119;p14"/>
          <p:cNvSpPr txBox="1"/>
          <p:nvPr>
            <p:ph idx="1" type="body"/>
          </p:nvPr>
        </p:nvSpPr>
        <p:spPr>
          <a:xfrm>
            <a:off x="1097278" y="1845734"/>
            <a:ext cx="6217921" cy="4023360"/>
          </a:xfrm>
          <a:prstGeom prst="rect">
            <a:avLst/>
          </a:prstGeom>
          <a:noFill/>
          <a:ln>
            <a:noFill/>
          </a:ln>
        </p:spPr>
        <p:txBody>
          <a:bodyPr anchorCtr="0" anchor="t" bIns="45700" lIns="0" spcFirstLastPara="1" rIns="0" wrap="square" tIns="45700">
            <a:normAutofit/>
          </a:bodyPr>
          <a:lstStyle/>
          <a:p>
            <a:pPr indent="0" lvl="0" marL="0" rtl="0" algn="l">
              <a:lnSpc>
                <a:spcPct val="150000"/>
              </a:lnSpc>
              <a:spcBef>
                <a:spcPts val="0"/>
              </a:spcBef>
              <a:spcAft>
                <a:spcPts val="0"/>
              </a:spcAft>
              <a:buSzPts val="1600"/>
              <a:buNone/>
            </a:pPr>
            <a:r>
              <a:rPr b="1" lang="en-US" sz="1600"/>
              <a:t>Early 1920s: </a:t>
            </a:r>
            <a:r>
              <a:rPr lang="en-US" sz="1600"/>
              <a:t>One of the first applications of digital imaging was in the newspaper industry.</a:t>
            </a:r>
            <a:endParaRPr/>
          </a:p>
          <a:p>
            <a:pPr indent="-274320" lvl="1" marL="548640" rtl="0" algn="just">
              <a:lnSpc>
                <a:spcPct val="150000"/>
              </a:lnSpc>
              <a:spcBef>
                <a:spcPts val="200"/>
              </a:spcBef>
              <a:spcAft>
                <a:spcPts val="0"/>
              </a:spcAft>
              <a:buSzPts val="1600"/>
              <a:buFont typeface="Noto Sans Symbols"/>
              <a:buChar char="🞂"/>
            </a:pPr>
            <a:r>
              <a:rPr lang="en-US" sz="1600"/>
              <a:t>The Bartlane cable picture transmission service.</a:t>
            </a:r>
            <a:endParaRPr/>
          </a:p>
          <a:p>
            <a:pPr indent="-274320" lvl="1" marL="548640" rtl="0" algn="just">
              <a:lnSpc>
                <a:spcPct val="150000"/>
              </a:lnSpc>
              <a:spcBef>
                <a:spcPts val="200"/>
              </a:spcBef>
              <a:spcAft>
                <a:spcPts val="0"/>
              </a:spcAft>
              <a:buSzPts val="1600"/>
              <a:buFont typeface="Noto Sans Symbols"/>
              <a:buChar char="🞂"/>
            </a:pPr>
            <a:r>
              <a:rPr lang="en-US" sz="1600"/>
              <a:t>Images were transferred by submarine cable between London and New York.</a:t>
            </a:r>
            <a:endParaRPr/>
          </a:p>
          <a:p>
            <a:pPr indent="-274320" lvl="1" marL="548640" rtl="0" algn="just">
              <a:lnSpc>
                <a:spcPct val="150000"/>
              </a:lnSpc>
              <a:spcBef>
                <a:spcPts val="200"/>
              </a:spcBef>
              <a:spcAft>
                <a:spcPts val="0"/>
              </a:spcAft>
              <a:buSzPts val="1600"/>
              <a:buFont typeface="Noto Sans Symbols"/>
              <a:buChar char="🞂"/>
            </a:pPr>
            <a:r>
              <a:rPr lang="en-US" sz="1600"/>
              <a:t>Pictures were coded for cable transfer and reconstructed at the receiving end on a telegraph printer.</a:t>
            </a:r>
            <a:endParaRPr/>
          </a:p>
          <a:p>
            <a:pPr indent="-274320" lvl="1" marL="548640" rtl="0" algn="just">
              <a:lnSpc>
                <a:spcPct val="150000"/>
              </a:lnSpc>
              <a:spcBef>
                <a:spcPts val="200"/>
              </a:spcBef>
              <a:spcAft>
                <a:spcPts val="0"/>
              </a:spcAft>
              <a:buSzPts val="1600"/>
              <a:buFont typeface="Noto Sans Symbols"/>
              <a:buChar char="🞂"/>
            </a:pPr>
            <a:r>
              <a:rPr lang="en-US" sz="1600"/>
              <a:t>In that image, there were only 5 tones or discrete intensity levels.</a:t>
            </a:r>
            <a:endParaRPr/>
          </a:p>
          <a:p>
            <a:pPr indent="0" lvl="0" marL="91440" rtl="0" algn="l">
              <a:lnSpc>
                <a:spcPct val="90000"/>
              </a:lnSpc>
              <a:spcBef>
                <a:spcPts val="1200"/>
              </a:spcBef>
              <a:spcAft>
                <a:spcPts val="0"/>
              </a:spcAft>
              <a:buSzPts val="2000"/>
              <a:buNone/>
            </a:pPr>
            <a:r>
              <a:t/>
            </a:r>
            <a:endParaRPr/>
          </a:p>
        </p:txBody>
      </p:sp>
      <p:sp>
        <p:nvSpPr>
          <p:cNvPr id="120" name="Google Shape;120;p1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3/1/2023</a:t>
            </a:r>
            <a:endParaRPr/>
          </a:p>
        </p:txBody>
      </p:sp>
      <p:sp>
        <p:nvSpPr>
          <p:cNvPr id="121" name="Google Shape;121;p1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ORIGINS OF DIGITAL IMAGE PROCESSING</a:t>
            </a:r>
            <a:endParaRPr/>
          </a:p>
        </p:txBody>
      </p:sp>
      <p:sp>
        <p:nvSpPr>
          <p:cNvPr id="122" name="Google Shape;122;p1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3" name="Google Shape;123;p14"/>
          <p:cNvPicPr preferRelativeResize="0"/>
          <p:nvPr/>
        </p:nvPicPr>
        <p:blipFill rotWithShape="1">
          <a:blip r:embed="rId3">
            <a:alphaModFix/>
          </a:blip>
          <a:srcRect b="0" l="0" r="0" t="0"/>
          <a:stretch/>
        </p:blipFill>
        <p:spPr>
          <a:xfrm>
            <a:off x="7702399" y="2732273"/>
            <a:ext cx="3067050" cy="2028825"/>
          </a:xfrm>
          <a:prstGeom prst="rect">
            <a:avLst/>
          </a:prstGeom>
          <a:noFill/>
          <a:ln>
            <a:noFill/>
          </a:ln>
        </p:spPr>
      </p:pic>
      <p:sp>
        <p:nvSpPr>
          <p:cNvPr id="124" name="Google Shape;124;p14"/>
          <p:cNvSpPr txBox="1"/>
          <p:nvPr/>
        </p:nvSpPr>
        <p:spPr>
          <a:xfrm>
            <a:off x="7999789" y="5056444"/>
            <a:ext cx="2472271" cy="110799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1200" u="none" cap="none" strike="noStrike">
                <a:solidFill>
                  <a:srgbClr val="000000"/>
                </a:solidFill>
                <a:latin typeface="Times New Roman"/>
                <a:ea typeface="Times New Roman"/>
                <a:cs typeface="Times New Roman"/>
                <a:sym typeface="Times New Roman"/>
              </a:rPr>
              <a:t>Figure 1: </a:t>
            </a:r>
            <a:r>
              <a:rPr b="0" i="0" lang="en-US" sz="1200" u="none" cap="none" strike="noStrike">
                <a:solidFill>
                  <a:srgbClr val="000000"/>
                </a:solidFill>
                <a:latin typeface="Times New Roman"/>
                <a:ea typeface="Times New Roman"/>
                <a:cs typeface="Times New Roman"/>
                <a:sym typeface="Times New Roman"/>
              </a:rPr>
              <a:t>A digital picture produced in 1921 from a coded tape by a telegraph printer with special typefaces.</a:t>
            </a:r>
            <a:r>
              <a:rPr b="0" i="0" lang="en-US" sz="1200" u="none" cap="none" strike="noStrike">
                <a:solidFill>
                  <a:schemeClr val="dk1"/>
                </a:solidFill>
                <a:latin typeface="Times New Roman"/>
                <a:ea typeface="Times New Roman"/>
                <a:cs typeface="Times New Roman"/>
                <a:sym typeface="Times New Roman"/>
              </a:rPr>
              <a:t> </a:t>
            </a:r>
            <a:br>
              <a:rPr b="0" i="0" lang="en-US" sz="1800" u="none" cap="none" strike="noStrike">
                <a:solidFill>
                  <a:schemeClr val="dk1"/>
                </a:solidFill>
                <a:latin typeface="Times New Roman"/>
                <a:ea typeface="Times New Roman"/>
                <a:cs typeface="Times New Roman"/>
                <a:sym typeface="Times New Roman"/>
              </a:rPr>
            </a:b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US"/>
              <a:t>Examples of satellite Infrared Imaging</a:t>
            </a:r>
            <a:endParaRPr/>
          </a:p>
        </p:txBody>
      </p:sp>
      <p:sp>
        <p:nvSpPr>
          <p:cNvPr id="307" name="Google Shape;307;p32"/>
          <p:cNvSpPr txBox="1"/>
          <p:nvPr>
            <p:ph idx="1" type="body"/>
          </p:nvPr>
        </p:nvSpPr>
        <p:spPr>
          <a:xfrm>
            <a:off x="1097278" y="1845734"/>
            <a:ext cx="4998721" cy="4023360"/>
          </a:xfrm>
          <a:prstGeom prst="rect">
            <a:avLst/>
          </a:prstGeom>
          <a:noFill/>
          <a:ln>
            <a:noFill/>
          </a:ln>
        </p:spPr>
        <p:txBody>
          <a:bodyPr anchorCtr="0" anchor="t" bIns="45700" lIns="0" spcFirstLastPara="1" rIns="0" wrap="square" tIns="45700">
            <a:normAutofit/>
          </a:bodyPr>
          <a:lstStyle/>
          <a:p>
            <a:pPr indent="-101600" lvl="0" marL="91440" rtl="0" algn="just">
              <a:lnSpc>
                <a:spcPct val="150000"/>
              </a:lnSpc>
              <a:spcBef>
                <a:spcPts val="0"/>
              </a:spcBef>
              <a:spcAft>
                <a:spcPts val="0"/>
              </a:spcAft>
              <a:buSzPts val="1600"/>
              <a:buFont typeface="Noto Sans Symbols"/>
              <a:buChar char="❖"/>
            </a:pPr>
            <a:r>
              <a:rPr lang="en-US" sz="1600"/>
              <a:t>These images are part of the </a:t>
            </a:r>
            <a:r>
              <a:rPr b="1" lang="en-US" sz="1600"/>
              <a:t>Nighttime Lights of the World data set</a:t>
            </a:r>
            <a:r>
              <a:rPr lang="en-US" sz="1600"/>
              <a:t>, which provides a global inventory of human settlements.</a:t>
            </a:r>
            <a:endParaRPr/>
          </a:p>
          <a:p>
            <a:pPr indent="-101600" lvl="0" marL="91440" rtl="0" algn="just">
              <a:lnSpc>
                <a:spcPct val="150000"/>
              </a:lnSpc>
              <a:spcBef>
                <a:spcPts val="1400"/>
              </a:spcBef>
              <a:spcAft>
                <a:spcPts val="0"/>
              </a:spcAft>
              <a:buSzPts val="1600"/>
              <a:buFont typeface="Noto Sans Symbols"/>
              <a:buChar char="❖"/>
            </a:pPr>
            <a:r>
              <a:rPr lang="en-US" sz="1600"/>
              <a:t>The infrared imaging system operates in the band 10.0 to µm, and has the unique capability to observe faint sources of visible near infrared emissions present on the Earth’s surface, including </a:t>
            </a:r>
            <a:r>
              <a:rPr b="1" lang="en-US" sz="1600"/>
              <a:t>cities, towns, villages, gas flares, and fires</a:t>
            </a:r>
            <a:r>
              <a:rPr lang="en-US" sz="1600"/>
              <a:t>.</a:t>
            </a:r>
            <a:endParaRPr/>
          </a:p>
        </p:txBody>
      </p:sp>
      <p:pic>
        <p:nvPicPr>
          <p:cNvPr id="308" name="Google Shape;308;p32"/>
          <p:cNvPicPr preferRelativeResize="0"/>
          <p:nvPr/>
        </p:nvPicPr>
        <p:blipFill rotWithShape="1">
          <a:blip r:embed="rId3">
            <a:alphaModFix/>
          </a:blip>
          <a:srcRect b="0" l="0" r="0" t="0"/>
          <a:stretch/>
        </p:blipFill>
        <p:spPr>
          <a:xfrm>
            <a:off x="7057140" y="1845734"/>
            <a:ext cx="3733800" cy="3781425"/>
          </a:xfrm>
          <a:prstGeom prst="rect">
            <a:avLst/>
          </a:prstGeom>
          <a:noFill/>
          <a:ln>
            <a:noFill/>
          </a:ln>
        </p:spPr>
      </p:pic>
      <p:sp>
        <p:nvSpPr>
          <p:cNvPr id="309" name="Google Shape;309;p3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3/1/2023</a:t>
            </a:r>
            <a:endParaRPr/>
          </a:p>
        </p:txBody>
      </p:sp>
      <p:sp>
        <p:nvSpPr>
          <p:cNvPr id="310" name="Google Shape;310;p3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ORIGINS OF DIGITAL IMAGE PROCESSING</a:t>
            </a:r>
            <a:endParaRPr/>
          </a:p>
        </p:txBody>
      </p:sp>
      <p:sp>
        <p:nvSpPr>
          <p:cNvPr id="311" name="Google Shape;311;p3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US"/>
              <a:t>Examples of satellite Infrared Imaging</a:t>
            </a:r>
            <a:endParaRPr/>
          </a:p>
        </p:txBody>
      </p:sp>
      <p:pic>
        <p:nvPicPr>
          <p:cNvPr id="317" name="Google Shape;317;p33"/>
          <p:cNvPicPr preferRelativeResize="0"/>
          <p:nvPr>
            <p:ph idx="1" type="body"/>
          </p:nvPr>
        </p:nvPicPr>
        <p:blipFill rotWithShape="1">
          <a:blip r:embed="rId3">
            <a:alphaModFix/>
          </a:blip>
          <a:srcRect b="0" l="0" r="0" t="0"/>
          <a:stretch/>
        </p:blipFill>
        <p:spPr>
          <a:xfrm>
            <a:off x="1097280" y="2265843"/>
            <a:ext cx="4938712" cy="2854798"/>
          </a:xfrm>
          <a:prstGeom prst="rect">
            <a:avLst/>
          </a:prstGeom>
          <a:noFill/>
          <a:ln>
            <a:noFill/>
          </a:ln>
        </p:spPr>
      </p:pic>
      <p:sp>
        <p:nvSpPr>
          <p:cNvPr id="318" name="Google Shape;318;p3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3/1/2023</a:t>
            </a:r>
            <a:endParaRPr/>
          </a:p>
        </p:txBody>
      </p:sp>
      <p:sp>
        <p:nvSpPr>
          <p:cNvPr id="319" name="Google Shape;319;p3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ORIGINS OF DIGITAL IMAGE PROCESSING</a:t>
            </a:r>
            <a:endParaRPr/>
          </a:p>
        </p:txBody>
      </p:sp>
      <p:sp>
        <p:nvSpPr>
          <p:cNvPr id="320" name="Google Shape;320;p3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21" name="Google Shape;321;p33"/>
          <p:cNvPicPr preferRelativeResize="0"/>
          <p:nvPr/>
        </p:nvPicPr>
        <p:blipFill rotWithShape="1">
          <a:blip r:embed="rId4">
            <a:alphaModFix/>
          </a:blip>
          <a:srcRect b="0" l="0" r="0" t="0"/>
          <a:stretch/>
        </p:blipFill>
        <p:spPr>
          <a:xfrm>
            <a:off x="6275358" y="2436574"/>
            <a:ext cx="4937125" cy="2394208"/>
          </a:xfrm>
          <a:prstGeom prst="rect">
            <a:avLst/>
          </a:prstGeom>
          <a:noFill/>
          <a:ln>
            <a:noFill/>
          </a:ln>
        </p:spPr>
      </p:pic>
      <p:sp>
        <p:nvSpPr>
          <p:cNvPr id="322" name="Google Shape;322;p33"/>
          <p:cNvSpPr txBox="1"/>
          <p:nvPr/>
        </p:nvSpPr>
        <p:spPr>
          <a:xfrm>
            <a:off x="7240029" y="5072766"/>
            <a:ext cx="3515571"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Figure 9: </a:t>
            </a:r>
            <a:r>
              <a:rPr b="0" i="0" lang="en-US" sz="1400" u="none" cap="none" strike="noStrike">
                <a:solidFill>
                  <a:schemeClr val="dk1"/>
                </a:solidFill>
                <a:latin typeface="Times New Roman"/>
                <a:ea typeface="Times New Roman"/>
                <a:cs typeface="Times New Roman"/>
                <a:sym typeface="Times New Roman"/>
              </a:rPr>
              <a:t>Thematic band’s in NASA’s LANDSAT satellite</a:t>
            </a:r>
            <a:endParaRPr b="1" i="0" sz="1400" u="none" cap="none" strike="noStrike">
              <a:solidFill>
                <a:schemeClr val="dk1"/>
              </a:solidFill>
              <a:latin typeface="Times New Roman"/>
              <a:ea typeface="Times New Roman"/>
              <a:cs typeface="Times New Roman"/>
              <a:sym typeface="Times New Roman"/>
            </a:endParaRPr>
          </a:p>
        </p:txBody>
      </p:sp>
      <p:sp>
        <p:nvSpPr>
          <p:cNvPr id="323" name="Google Shape;323;p33"/>
          <p:cNvSpPr txBox="1"/>
          <p:nvPr/>
        </p:nvSpPr>
        <p:spPr>
          <a:xfrm>
            <a:off x="1041431" y="5205437"/>
            <a:ext cx="505041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Figure 8:</a:t>
            </a:r>
            <a:r>
              <a:rPr b="0" i="0" lang="en-US" sz="1400" u="none" cap="none" strike="noStrike">
                <a:solidFill>
                  <a:srgbClr val="000000"/>
                </a:solidFill>
                <a:latin typeface="Times New Roman"/>
                <a:ea typeface="Times New Roman"/>
                <a:cs typeface="Times New Roman"/>
                <a:sym typeface="Times New Roman"/>
              </a:rPr>
              <a:t> LANDSAT satellite images of the Washington, D.C. area. </a:t>
            </a:r>
            <a:br>
              <a:rPr b="0" i="0" lang="en-US" sz="1800" u="none" cap="none" strike="noStrike">
                <a:solidFill>
                  <a:schemeClr val="dk1"/>
                </a:solidFill>
                <a:latin typeface="Times New Roman"/>
                <a:ea typeface="Times New Roman"/>
                <a:cs typeface="Times New Roman"/>
                <a:sym typeface="Times New Roman"/>
              </a:rPr>
            </a:b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US"/>
              <a:t>Examples of Some Applications</a:t>
            </a:r>
            <a:endParaRPr/>
          </a:p>
        </p:txBody>
      </p:sp>
      <p:graphicFrame>
        <p:nvGraphicFramePr>
          <p:cNvPr id="329" name="Google Shape;329;p34"/>
          <p:cNvGraphicFramePr/>
          <p:nvPr/>
        </p:nvGraphicFramePr>
        <p:xfrm>
          <a:off x="5219114" y="1842321"/>
          <a:ext cx="3000000" cy="3000000"/>
        </p:xfrm>
        <a:graphic>
          <a:graphicData uri="http://schemas.openxmlformats.org/drawingml/2006/table">
            <a:tbl>
              <a:tblPr bandRow="1" firstRow="1">
                <a:noFill/>
                <a:tableStyleId>{10ADA87D-B2C1-435B-AEB1-849364DF1827}</a:tableStyleId>
              </a:tblPr>
              <a:tblGrid>
                <a:gridCol w="2921150"/>
                <a:gridCol w="2921150"/>
              </a:tblGrid>
              <a:tr h="1104625">
                <a:tc>
                  <a:txBody>
                    <a:bodyPr/>
                    <a:lstStyle/>
                    <a:p>
                      <a:pPr indent="0" lvl="0" marL="0" marR="0" rtl="0" algn="just">
                        <a:spcBef>
                          <a:spcPts val="0"/>
                        </a:spcBef>
                        <a:spcAft>
                          <a:spcPts val="0"/>
                        </a:spcAft>
                        <a:buNone/>
                      </a:pPr>
                      <a:r>
                        <a:rPr lang="en-US" sz="1800" u="none" cap="none" strike="noStrike">
                          <a:latin typeface="Times New Roman"/>
                          <a:ea typeface="Times New Roman"/>
                          <a:cs typeface="Times New Roman"/>
                          <a:sym typeface="Times New Roman"/>
                        </a:rPr>
                        <a:t>A circuit board controller (to inspect them for missing parts).</a:t>
                      </a:r>
                      <a:endParaRPr/>
                    </a:p>
                  </a:txBody>
                  <a:tcPr marT="45725" marB="45725" marR="91425" marL="91425"/>
                </a:tc>
                <a:tc>
                  <a:txBody>
                    <a:bodyPr/>
                    <a:lstStyle/>
                    <a:p>
                      <a:pPr indent="0" lvl="0" marL="0" marR="0" rtl="0" algn="just">
                        <a:spcBef>
                          <a:spcPts val="0"/>
                        </a:spcBef>
                        <a:spcAft>
                          <a:spcPts val="0"/>
                        </a:spcAft>
                        <a:buNone/>
                      </a:pPr>
                      <a:r>
                        <a:rPr lang="en-US" sz="1800" u="none" cap="none" strike="noStrike">
                          <a:latin typeface="Times New Roman"/>
                          <a:ea typeface="Times New Roman"/>
                          <a:cs typeface="Times New Roman"/>
                          <a:sym typeface="Times New Roman"/>
                        </a:rPr>
                        <a:t>Packaged pills (look for missing pills).</a:t>
                      </a:r>
                      <a:endParaRPr/>
                    </a:p>
                  </a:txBody>
                  <a:tcPr marT="45725" marB="45725" marR="91425" marL="91425"/>
                </a:tc>
              </a:tr>
              <a:tr h="1869350">
                <a:tc>
                  <a:txBody>
                    <a:bodyPr/>
                    <a:lstStyle/>
                    <a:p>
                      <a:pPr indent="0" lvl="0" marL="0" marR="0" rtl="0" algn="just">
                        <a:spcBef>
                          <a:spcPts val="0"/>
                        </a:spcBef>
                        <a:spcAft>
                          <a:spcPts val="0"/>
                        </a:spcAft>
                        <a:buNone/>
                      </a:pPr>
                      <a:r>
                        <a:rPr lang="en-US" sz="1800" u="none" cap="none" strike="noStrike">
                          <a:latin typeface="Times New Roman"/>
                          <a:ea typeface="Times New Roman"/>
                          <a:cs typeface="Times New Roman"/>
                          <a:sym typeface="Times New Roman"/>
                        </a:rPr>
                        <a:t>Bottles (not filled up to an acceptable level).</a:t>
                      </a:r>
                      <a:endParaRPr/>
                    </a:p>
                  </a:txBody>
                  <a:tcPr marT="45725" marB="45725" marR="91425" marL="91425"/>
                </a:tc>
                <a:tc>
                  <a:txBody>
                    <a:bodyPr/>
                    <a:lstStyle/>
                    <a:p>
                      <a:pPr indent="0" lvl="0" marL="0" marR="0" rtl="0" algn="just">
                        <a:spcBef>
                          <a:spcPts val="0"/>
                        </a:spcBef>
                        <a:spcAft>
                          <a:spcPts val="0"/>
                        </a:spcAft>
                        <a:buNone/>
                      </a:pPr>
                      <a:r>
                        <a:rPr lang="en-US" sz="1800" u="none" cap="none" strike="noStrike">
                          <a:latin typeface="Times New Roman"/>
                          <a:ea typeface="Times New Roman"/>
                          <a:cs typeface="Times New Roman"/>
                          <a:sym typeface="Times New Roman"/>
                        </a:rPr>
                        <a:t>Bubbles in clear-plastic product (Detecting anomalies like these is a major theme of industrial inspection).</a:t>
                      </a:r>
                      <a:endParaRPr/>
                    </a:p>
                  </a:txBody>
                  <a:tcPr marT="45725" marB="45725" marR="91425" marL="91425"/>
                </a:tc>
              </a:tr>
              <a:tr h="1359525">
                <a:tc>
                  <a:txBody>
                    <a:bodyPr/>
                    <a:lstStyle/>
                    <a:p>
                      <a:pPr indent="0" lvl="0" marL="0" marR="0" rtl="0" algn="just">
                        <a:spcBef>
                          <a:spcPts val="0"/>
                        </a:spcBef>
                        <a:spcAft>
                          <a:spcPts val="0"/>
                        </a:spcAft>
                        <a:buNone/>
                      </a:pPr>
                      <a:r>
                        <a:rPr lang="en-US" sz="1800" u="none" cap="none" strike="noStrike">
                          <a:latin typeface="Times New Roman"/>
                          <a:ea typeface="Times New Roman"/>
                          <a:cs typeface="Times New Roman"/>
                          <a:sym typeface="Times New Roman"/>
                        </a:rPr>
                        <a:t>Cereal (inspection for color and the presence of anomalies such as burned flakes).</a:t>
                      </a:r>
                      <a:endParaRPr/>
                    </a:p>
                  </a:txBody>
                  <a:tcPr marT="45725" marB="45725" marR="91425" marL="91425"/>
                </a:tc>
                <a:tc>
                  <a:txBody>
                    <a:bodyPr/>
                    <a:lstStyle/>
                    <a:p>
                      <a:pPr indent="0" lvl="0" marL="0" marR="0" rtl="0" algn="just">
                        <a:spcBef>
                          <a:spcPts val="0"/>
                        </a:spcBef>
                        <a:spcAft>
                          <a:spcPts val="0"/>
                        </a:spcAft>
                        <a:buNone/>
                      </a:pPr>
                      <a:r>
                        <a:rPr lang="en-US" sz="1800" u="none" cap="none" strike="noStrike">
                          <a:latin typeface="Times New Roman"/>
                          <a:ea typeface="Times New Roman"/>
                          <a:cs typeface="Times New Roman"/>
                          <a:sym typeface="Times New Roman"/>
                        </a:rPr>
                        <a:t>Incorrectly manufactured replacement lens for eyes.</a:t>
                      </a:r>
                      <a:endParaRPr/>
                    </a:p>
                  </a:txBody>
                  <a:tcPr marT="45725" marB="45725" marR="91425" marL="91425"/>
                </a:tc>
              </a:tr>
            </a:tbl>
          </a:graphicData>
        </a:graphic>
      </p:graphicFrame>
      <p:pic>
        <p:nvPicPr>
          <p:cNvPr id="330" name="Google Shape;330;p34"/>
          <p:cNvPicPr preferRelativeResize="0"/>
          <p:nvPr/>
        </p:nvPicPr>
        <p:blipFill rotWithShape="1">
          <a:blip r:embed="rId3">
            <a:alphaModFix/>
          </a:blip>
          <a:srcRect b="0" l="0" r="0" t="0"/>
          <a:stretch/>
        </p:blipFill>
        <p:spPr>
          <a:xfrm>
            <a:off x="1570448" y="1791106"/>
            <a:ext cx="3419475" cy="4435931"/>
          </a:xfrm>
          <a:prstGeom prst="rect">
            <a:avLst/>
          </a:prstGeom>
          <a:noFill/>
          <a:ln>
            <a:noFill/>
          </a:ln>
        </p:spPr>
      </p:pic>
      <p:sp>
        <p:nvSpPr>
          <p:cNvPr id="331" name="Google Shape;331;p3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3/1/2023</a:t>
            </a:r>
            <a:endParaRPr/>
          </a:p>
        </p:txBody>
      </p:sp>
      <p:sp>
        <p:nvSpPr>
          <p:cNvPr id="332" name="Google Shape;332;p3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ORIGINS OF DIGITAL IMAGE PROCESSING</a:t>
            </a:r>
            <a:endParaRPr/>
          </a:p>
        </p:txBody>
      </p:sp>
      <p:sp>
        <p:nvSpPr>
          <p:cNvPr id="333" name="Google Shape;333;p3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US"/>
              <a:t>Microwave Band Imaging</a:t>
            </a:r>
            <a:endParaRPr/>
          </a:p>
        </p:txBody>
      </p:sp>
      <p:sp>
        <p:nvSpPr>
          <p:cNvPr id="339" name="Google Shape;339;p35"/>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just">
              <a:lnSpc>
                <a:spcPct val="150000"/>
              </a:lnSpc>
              <a:spcBef>
                <a:spcPts val="0"/>
              </a:spcBef>
              <a:spcAft>
                <a:spcPts val="0"/>
              </a:spcAft>
              <a:buSzPts val="2000"/>
              <a:buFont typeface="Noto Sans Symbols"/>
              <a:buChar char="✔"/>
            </a:pPr>
            <a:r>
              <a:rPr lang="en-US">
                <a:solidFill>
                  <a:srgbClr val="000000"/>
                </a:solidFill>
              </a:rPr>
              <a:t>The dominant application of imaging in the microwave band is </a:t>
            </a:r>
            <a:r>
              <a:rPr b="1" lang="en-US">
                <a:solidFill>
                  <a:srgbClr val="000000"/>
                </a:solidFill>
              </a:rPr>
              <a:t>radar</a:t>
            </a:r>
            <a:r>
              <a:rPr lang="en-US">
                <a:solidFill>
                  <a:srgbClr val="000000"/>
                </a:solidFill>
              </a:rPr>
              <a:t>. </a:t>
            </a:r>
            <a:endParaRPr/>
          </a:p>
          <a:p>
            <a:pPr indent="-127000" lvl="0" marL="91440" rtl="0" algn="just">
              <a:lnSpc>
                <a:spcPct val="150000"/>
              </a:lnSpc>
              <a:spcBef>
                <a:spcPts val="0"/>
              </a:spcBef>
              <a:spcAft>
                <a:spcPts val="0"/>
              </a:spcAft>
              <a:buSzPts val="2000"/>
              <a:buFont typeface="Noto Sans Symbols"/>
              <a:buChar char="✔"/>
            </a:pPr>
            <a:r>
              <a:rPr lang="en-US">
                <a:solidFill>
                  <a:srgbClr val="000000"/>
                </a:solidFill>
              </a:rPr>
              <a:t>The </a:t>
            </a:r>
            <a:r>
              <a:rPr b="1" lang="en-US">
                <a:solidFill>
                  <a:srgbClr val="000000"/>
                </a:solidFill>
              </a:rPr>
              <a:t>unique feature of imaging radar </a:t>
            </a:r>
            <a:r>
              <a:rPr lang="en-US">
                <a:solidFill>
                  <a:srgbClr val="000000"/>
                </a:solidFill>
              </a:rPr>
              <a:t>is its ability to collect data over virtually any region at any time, regardless of weather or ambient lighting conditions.</a:t>
            </a:r>
            <a:endParaRPr/>
          </a:p>
          <a:p>
            <a:pPr indent="-127000" lvl="0" marL="91440" rtl="0" algn="just">
              <a:lnSpc>
                <a:spcPct val="150000"/>
              </a:lnSpc>
              <a:spcBef>
                <a:spcPts val="0"/>
              </a:spcBef>
              <a:spcAft>
                <a:spcPts val="0"/>
              </a:spcAft>
              <a:buSzPts val="2000"/>
              <a:buFont typeface="Noto Sans Symbols"/>
              <a:buChar char="✔"/>
            </a:pPr>
            <a:r>
              <a:rPr lang="en-US">
                <a:solidFill>
                  <a:srgbClr val="000000"/>
                </a:solidFill>
              </a:rPr>
              <a:t>Radar used microwave pulses in order to illuminate the scene.</a:t>
            </a:r>
            <a:endParaRPr/>
          </a:p>
          <a:p>
            <a:pPr indent="-127000" lvl="0" marL="91440" rtl="0" algn="just">
              <a:lnSpc>
                <a:spcPct val="150000"/>
              </a:lnSpc>
              <a:spcBef>
                <a:spcPts val="0"/>
              </a:spcBef>
              <a:spcAft>
                <a:spcPts val="0"/>
              </a:spcAft>
              <a:buSzPts val="2000"/>
              <a:buFont typeface="Noto Sans Symbols"/>
              <a:buChar char="✔"/>
            </a:pPr>
            <a:r>
              <a:rPr lang="en-US">
                <a:solidFill>
                  <a:srgbClr val="000000"/>
                </a:solidFill>
              </a:rPr>
              <a:t>Antenna receives reflected microwave energy and this is recorded by a digital computer.</a:t>
            </a:r>
            <a:endParaRPr/>
          </a:p>
          <a:p>
            <a:pPr indent="-127000" lvl="0" marL="91440" rtl="0" algn="just">
              <a:lnSpc>
                <a:spcPct val="150000"/>
              </a:lnSpc>
              <a:spcBef>
                <a:spcPts val="0"/>
              </a:spcBef>
              <a:spcAft>
                <a:spcPts val="0"/>
              </a:spcAft>
              <a:buSzPts val="2000"/>
              <a:buFont typeface="Noto Sans Symbols"/>
              <a:buChar char="✔"/>
            </a:pPr>
            <a:r>
              <a:rPr lang="en-US">
                <a:solidFill>
                  <a:srgbClr val="000000"/>
                </a:solidFill>
              </a:rPr>
              <a:t>Radar can penetrate through clouds, ice, vegetation etc. </a:t>
            </a:r>
            <a:endParaRPr/>
          </a:p>
          <a:p>
            <a:pPr indent="0" lvl="0" marL="91440" rtl="0" algn="l">
              <a:lnSpc>
                <a:spcPct val="90000"/>
              </a:lnSpc>
              <a:spcBef>
                <a:spcPts val="1200"/>
              </a:spcBef>
              <a:spcAft>
                <a:spcPts val="0"/>
              </a:spcAft>
              <a:buSzPts val="2000"/>
              <a:buNone/>
            </a:pPr>
            <a:r>
              <a:t/>
            </a:r>
            <a:endParaRPr/>
          </a:p>
        </p:txBody>
      </p:sp>
      <p:sp>
        <p:nvSpPr>
          <p:cNvPr id="340" name="Google Shape;340;p3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3/1/2023</a:t>
            </a:r>
            <a:endParaRPr/>
          </a:p>
        </p:txBody>
      </p:sp>
      <p:sp>
        <p:nvSpPr>
          <p:cNvPr id="341" name="Google Shape;341;p3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ORIGINS OF DIGITAL IMAGE PROCESSING</a:t>
            </a:r>
            <a:endParaRPr/>
          </a:p>
        </p:txBody>
      </p:sp>
      <p:sp>
        <p:nvSpPr>
          <p:cNvPr id="342" name="Google Shape;342;p3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US"/>
              <a:t>Example of Microwave Band Imaging</a:t>
            </a:r>
            <a:endParaRPr/>
          </a:p>
        </p:txBody>
      </p:sp>
      <p:sp>
        <p:nvSpPr>
          <p:cNvPr id="348" name="Google Shape;348;p36"/>
          <p:cNvSpPr txBox="1"/>
          <p:nvPr/>
        </p:nvSpPr>
        <p:spPr>
          <a:xfrm>
            <a:off x="1097280" y="1749797"/>
            <a:ext cx="10058400" cy="87357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rgbClr val="000000"/>
              </a:buClr>
              <a:buSzPts val="1800"/>
              <a:buFont typeface="Noto Sans Symbols"/>
              <a:buChar char="✔"/>
            </a:pPr>
            <a:r>
              <a:rPr lang="en-US" sz="1800">
                <a:solidFill>
                  <a:srgbClr val="000000"/>
                </a:solidFill>
                <a:latin typeface="Times New Roman"/>
                <a:ea typeface="Times New Roman"/>
                <a:cs typeface="Times New Roman"/>
                <a:sym typeface="Times New Roman"/>
              </a:rPr>
              <a:t>The following figure shows a spaceborne radar image covering a rugged </a:t>
            </a:r>
            <a:r>
              <a:rPr b="1" lang="en-US" sz="1800">
                <a:solidFill>
                  <a:srgbClr val="000000"/>
                </a:solidFill>
                <a:latin typeface="Times New Roman"/>
                <a:ea typeface="Times New Roman"/>
                <a:cs typeface="Times New Roman"/>
                <a:sym typeface="Times New Roman"/>
              </a:rPr>
              <a:t>mountainous</a:t>
            </a:r>
            <a:r>
              <a:rPr lang="en-US" sz="1800">
                <a:solidFill>
                  <a:srgbClr val="000000"/>
                </a:solidFill>
                <a:latin typeface="Times New Roman"/>
                <a:ea typeface="Times New Roman"/>
                <a:cs typeface="Times New Roman"/>
                <a:sym typeface="Times New Roman"/>
              </a:rPr>
              <a:t> area of southeast Tibet, about 90 km east of the city of Lhasa. </a:t>
            </a:r>
            <a:endParaRPr/>
          </a:p>
        </p:txBody>
      </p:sp>
      <p:pic>
        <p:nvPicPr>
          <p:cNvPr id="349" name="Google Shape;349;p36"/>
          <p:cNvPicPr preferRelativeResize="0"/>
          <p:nvPr/>
        </p:nvPicPr>
        <p:blipFill rotWithShape="1">
          <a:blip r:embed="rId3">
            <a:alphaModFix/>
          </a:blip>
          <a:srcRect b="0" l="0" r="0" t="0"/>
          <a:stretch/>
        </p:blipFill>
        <p:spPr>
          <a:xfrm>
            <a:off x="4021138" y="2758763"/>
            <a:ext cx="4305300" cy="2924175"/>
          </a:xfrm>
          <a:prstGeom prst="rect">
            <a:avLst/>
          </a:prstGeom>
          <a:noFill/>
          <a:ln>
            <a:noFill/>
          </a:ln>
        </p:spPr>
      </p:pic>
      <p:sp>
        <p:nvSpPr>
          <p:cNvPr id="350" name="Google Shape;350;p36"/>
          <p:cNvSpPr txBox="1"/>
          <p:nvPr/>
        </p:nvSpPr>
        <p:spPr>
          <a:xfrm>
            <a:off x="3424287" y="5818332"/>
            <a:ext cx="574799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a:solidFill>
                  <a:srgbClr val="000000"/>
                </a:solidFill>
                <a:latin typeface="Times New Roman"/>
                <a:ea typeface="Times New Roman"/>
                <a:cs typeface="Times New Roman"/>
                <a:sym typeface="Times New Roman"/>
              </a:rPr>
              <a:t>Figure 10:</a:t>
            </a:r>
            <a:r>
              <a:rPr b="0" i="0" lang="en-US" sz="1400">
                <a:solidFill>
                  <a:srgbClr val="000000"/>
                </a:solidFill>
                <a:latin typeface="Times New Roman"/>
                <a:ea typeface="Times New Roman"/>
                <a:cs typeface="Times New Roman"/>
                <a:sym typeface="Times New Roman"/>
              </a:rPr>
              <a:t> Spaceborne radar image of mountainous region in southeast Tibet. </a:t>
            </a:r>
            <a:br>
              <a:rPr lang="en-US" sz="1800">
                <a:solidFill>
                  <a:schemeClr val="dk1"/>
                </a:solidFill>
                <a:latin typeface="Times New Roman"/>
                <a:ea typeface="Times New Roman"/>
                <a:cs typeface="Times New Roman"/>
                <a:sym typeface="Times New Roman"/>
              </a:rPr>
            </a:br>
            <a:endParaRPr sz="1800">
              <a:solidFill>
                <a:schemeClr val="dk1"/>
              </a:solidFill>
              <a:latin typeface="Times New Roman"/>
              <a:ea typeface="Times New Roman"/>
              <a:cs typeface="Times New Roman"/>
              <a:sym typeface="Times New Roman"/>
            </a:endParaRPr>
          </a:p>
        </p:txBody>
      </p:sp>
      <p:sp>
        <p:nvSpPr>
          <p:cNvPr id="351" name="Google Shape;351;p3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3/1/2023</a:t>
            </a:r>
            <a:endParaRPr/>
          </a:p>
        </p:txBody>
      </p:sp>
      <p:sp>
        <p:nvSpPr>
          <p:cNvPr id="352" name="Google Shape;352;p3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ORIGINS OF DIGITAL IMAGE PROCESSING</a:t>
            </a:r>
            <a:endParaRPr/>
          </a:p>
        </p:txBody>
      </p:sp>
      <p:sp>
        <p:nvSpPr>
          <p:cNvPr id="353" name="Google Shape;353;p3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US"/>
              <a:t>Radio Band Imaging</a:t>
            </a:r>
            <a:endParaRPr/>
          </a:p>
        </p:txBody>
      </p:sp>
      <p:sp>
        <p:nvSpPr>
          <p:cNvPr id="359" name="Google Shape;359;p37"/>
          <p:cNvSpPr txBox="1"/>
          <p:nvPr>
            <p:ph idx="1" type="body"/>
          </p:nvPr>
        </p:nvSpPr>
        <p:spPr>
          <a:xfrm>
            <a:off x="1153550" y="1845734"/>
            <a:ext cx="10002129" cy="4023360"/>
          </a:xfrm>
          <a:prstGeom prst="rect">
            <a:avLst/>
          </a:prstGeom>
          <a:noFill/>
          <a:ln>
            <a:noFill/>
          </a:ln>
        </p:spPr>
        <p:txBody>
          <a:bodyPr anchorCtr="0" anchor="t" bIns="45700" lIns="0" spcFirstLastPara="1" rIns="0" wrap="square" tIns="45700">
            <a:normAutofit fontScale="70000" lnSpcReduction="20000"/>
          </a:bodyPr>
          <a:lstStyle/>
          <a:p>
            <a:pPr indent="-102235" lvl="0" marL="91440" rtl="0" algn="just">
              <a:lnSpc>
                <a:spcPct val="150000"/>
              </a:lnSpc>
              <a:spcBef>
                <a:spcPts val="0"/>
              </a:spcBef>
              <a:spcAft>
                <a:spcPts val="0"/>
              </a:spcAft>
              <a:buSzPct val="100000"/>
              <a:buFont typeface="Noto Sans Symbols"/>
              <a:buChar char="❖"/>
            </a:pPr>
            <a:r>
              <a:rPr lang="en-US" sz="2300">
                <a:solidFill>
                  <a:schemeClr val="dk1"/>
                </a:solidFill>
              </a:rPr>
              <a:t>It is widely used in medicine and astronomy.</a:t>
            </a:r>
            <a:endParaRPr/>
          </a:p>
          <a:p>
            <a:pPr indent="-102235" lvl="0" marL="91440" rtl="0" algn="just">
              <a:lnSpc>
                <a:spcPct val="150000"/>
              </a:lnSpc>
              <a:spcBef>
                <a:spcPts val="1400"/>
              </a:spcBef>
              <a:spcAft>
                <a:spcPts val="0"/>
              </a:spcAft>
              <a:buSzPct val="100000"/>
              <a:buFont typeface="Noto Sans Symbols"/>
              <a:buChar char="❖"/>
            </a:pPr>
            <a:r>
              <a:rPr b="1" lang="en-US" sz="2300">
                <a:solidFill>
                  <a:schemeClr val="dk1"/>
                </a:solidFill>
              </a:rPr>
              <a:t>In medicine, radio waves are used in magnetic resonance imaging (MRI).</a:t>
            </a:r>
            <a:endParaRPr/>
          </a:p>
          <a:p>
            <a:pPr indent="-102235" lvl="0" marL="91440" rtl="0" algn="just">
              <a:lnSpc>
                <a:spcPct val="150000"/>
              </a:lnSpc>
              <a:spcBef>
                <a:spcPts val="1400"/>
              </a:spcBef>
              <a:spcAft>
                <a:spcPts val="0"/>
              </a:spcAft>
              <a:buSzPct val="100000"/>
              <a:buFont typeface="Noto Sans Symbols"/>
              <a:buChar char="❖"/>
            </a:pPr>
            <a:r>
              <a:rPr lang="en-US" sz="2300">
                <a:solidFill>
                  <a:schemeClr val="dk1"/>
                </a:solidFill>
              </a:rPr>
              <a:t>This technique places a patient in a powerful magnet and passes radio waves through his or her body in short pulses. </a:t>
            </a:r>
            <a:endParaRPr/>
          </a:p>
          <a:p>
            <a:pPr indent="-102235" lvl="0" marL="91440" rtl="0" algn="just">
              <a:lnSpc>
                <a:spcPct val="150000"/>
              </a:lnSpc>
              <a:spcBef>
                <a:spcPts val="1400"/>
              </a:spcBef>
              <a:spcAft>
                <a:spcPts val="0"/>
              </a:spcAft>
              <a:buSzPct val="100000"/>
              <a:buFont typeface="Noto Sans Symbols"/>
              <a:buChar char="❖"/>
            </a:pPr>
            <a:r>
              <a:rPr lang="en-US" sz="2300">
                <a:solidFill>
                  <a:schemeClr val="dk1"/>
                </a:solidFill>
              </a:rPr>
              <a:t>Each pulse causes a responding pulse of radio waves to be emitted by the patient’s tissues. </a:t>
            </a:r>
            <a:endParaRPr/>
          </a:p>
          <a:p>
            <a:pPr indent="-102235" lvl="0" marL="91440" rtl="0" algn="just">
              <a:lnSpc>
                <a:spcPct val="150000"/>
              </a:lnSpc>
              <a:spcBef>
                <a:spcPts val="1400"/>
              </a:spcBef>
              <a:spcAft>
                <a:spcPts val="0"/>
              </a:spcAft>
              <a:buSzPct val="100000"/>
              <a:buFont typeface="Noto Sans Symbols"/>
              <a:buChar char="❖"/>
            </a:pPr>
            <a:r>
              <a:rPr lang="en-US" sz="2300">
                <a:solidFill>
                  <a:schemeClr val="dk1"/>
                </a:solidFill>
              </a:rPr>
              <a:t>The location from which these signals originate and their strength are determined by a computer, which produces a two-dimensional picture of a section of the patient.</a:t>
            </a:r>
            <a:endParaRPr/>
          </a:p>
          <a:p>
            <a:pPr indent="0" lvl="0" marL="0" rtl="0" algn="just">
              <a:lnSpc>
                <a:spcPct val="150000"/>
              </a:lnSpc>
              <a:spcBef>
                <a:spcPts val="1400"/>
              </a:spcBef>
              <a:spcAft>
                <a:spcPts val="0"/>
              </a:spcAft>
              <a:buSzPct val="100000"/>
              <a:buNone/>
            </a:pPr>
            <a:r>
              <a:rPr lang="en-US">
                <a:solidFill>
                  <a:schemeClr val="dk1"/>
                </a:solidFill>
              </a:rPr>
              <a:t> </a:t>
            </a:r>
            <a:br>
              <a:rPr lang="en-US"/>
            </a:br>
            <a:br>
              <a:rPr lang="en-US"/>
            </a:br>
            <a:endParaRPr/>
          </a:p>
        </p:txBody>
      </p:sp>
      <p:sp>
        <p:nvSpPr>
          <p:cNvPr id="360" name="Google Shape;360;p3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3/1/2023</a:t>
            </a:r>
            <a:endParaRPr/>
          </a:p>
        </p:txBody>
      </p:sp>
      <p:sp>
        <p:nvSpPr>
          <p:cNvPr id="361" name="Google Shape;361;p3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ORIGINS OF DIGITAL IMAGE PROCESSING</a:t>
            </a:r>
            <a:endParaRPr/>
          </a:p>
        </p:txBody>
      </p:sp>
      <p:sp>
        <p:nvSpPr>
          <p:cNvPr id="362" name="Google Shape;362;p3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3/1/2023</a:t>
            </a:r>
            <a:endParaRPr/>
          </a:p>
        </p:txBody>
      </p:sp>
      <p:sp>
        <p:nvSpPr>
          <p:cNvPr id="368" name="Google Shape;368;p3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ORIGINS OF DIGITAL IMAGE PROCESSING</a:t>
            </a:r>
            <a:endParaRPr/>
          </a:p>
        </p:txBody>
      </p:sp>
      <p:sp>
        <p:nvSpPr>
          <p:cNvPr id="369" name="Google Shape;369;p3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0" name="Google Shape;370;p38"/>
          <p:cNvSpPr txBox="1"/>
          <p:nvPr/>
        </p:nvSpPr>
        <p:spPr>
          <a:xfrm>
            <a:off x="4586140" y="2592371"/>
            <a:ext cx="301971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Thank You ☺</a:t>
            </a:r>
            <a:endParaRPr sz="40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US"/>
              <a:t>The Origins of Digital Image Processing</a:t>
            </a:r>
            <a:endParaRPr/>
          </a:p>
        </p:txBody>
      </p:sp>
      <p:sp>
        <p:nvSpPr>
          <p:cNvPr id="130" name="Google Shape;130;p15"/>
          <p:cNvSpPr txBox="1"/>
          <p:nvPr>
            <p:ph idx="1" type="body"/>
          </p:nvPr>
        </p:nvSpPr>
        <p:spPr>
          <a:xfrm>
            <a:off x="1097279" y="1845734"/>
            <a:ext cx="3910819" cy="4023360"/>
          </a:xfrm>
          <a:prstGeom prst="rect">
            <a:avLst/>
          </a:prstGeom>
          <a:noFill/>
          <a:ln>
            <a:noFill/>
          </a:ln>
        </p:spPr>
        <p:txBody>
          <a:bodyPr anchorCtr="0" anchor="t" bIns="45700" lIns="0" spcFirstLastPara="1" rIns="0" wrap="square" tIns="45700">
            <a:normAutofit/>
          </a:bodyPr>
          <a:lstStyle/>
          <a:p>
            <a:pPr indent="0" lvl="0" marL="0" rtl="0" algn="just">
              <a:lnSpc>
                <a:spcPct val="150000"/>
              </a:lnSpc>
              <a:spcBef>
                <a:spcPts val="0"/>
              </a:spcBef>
              <a:spcAft>
                <a:spcPts val="0"/>
              </a:spcAft>
              <a:buSzPts val="1800"/>
              <a:buNone/>
            </a:pPr>
            <a:r>
              <a:rPr b="1" lang="en-US" sz="1800">
                <a:solidFill>
                  <a:schemeClr val="dk1"/>
                </a:solidFill>
              </a:rPr>
              <a:t>Mid to late 1920s: </a:t>
            </a:r>
            <a:r>
              <a:rPr lang="en-US" sz="1800">
                <a:solidFill>
                  <a:schemeClr val="dk1"/>
                </a:solidFill>
              </a:rPr>
              <a:t>Improvements to the Bartlane system resulted in higher quality images.</a:t>
            </a:r>
            <a:endParaRPr/>
          </a:p>
          <a:p>
            <a:pPr indent="-274320" lvl="1" marL="548640" rtl="0" algn="just">
              <a:lnSpc>
                <a:spcPct val="150000"/>
              </a:lnSpc>
              <a:spcBef>
                <a:spcPts val="200"/>
              </a:spcBef>
              <a:spcAft>
                <a:spcPts val="0"/>
              </a:spcAft>
              <a:buSzPts val="1800"/>
              <a:buFont typeface="Noto Sans Symbols"/>
              <a:buChar char="🞂"/>
            </a:pPr>
            <a:r>
              <a:rPr lang="en-US">
                <a:solidFill>
                  <a:schemeClr val="dk1"/>
                </a:solidFill>
              </a:rPr>
              <a:t>New reproduction processes based on photographic techniques.</a:t>
            </a:r>
            <a:endParaRPr/>
          </a:p>
          <a:p>
            <a:pPr indent="-274320" lvl="1" marL="548640" rtl="0" algn="just">
              <a:lnSpc>
                <a:spcPct val="150000"/>
              </a:lnSpc>
              <a:spcBef>
                <a:spcPts val="200"/>
              </a:spcBef>
              <a:spcAft>
                <a:spcPts val="0"/>
              </a:spcAft>
              <a:buSzPts val="1800"/>
              <a:buFont typeface="Noto Sans Symbols"/>
              <a:buChar char="🞂"/>
            </a:pPr>
            <a:r>
              <a:rPr lang="en-US">
                <a:solidFill>
                  <a:schemeClr val="dk1"/>
                </a:solidFill>
              </a:rPr>
              <a:t>Increased number of tones in reproduced images.</a:t>
            </a:r>
            <a:endParaRPr/>
          </a:p>
          <a:p>
            <a:pPr indent="-274320" lvl="1" marL="548640" rtl="0" algn="just">
              <a:lnSpc>
                <a:spcPct val="150000"/>
              </a:lnSpc>
              <a:spcBef>
                <a:spcPts val="200"/>
              </a:spcBef>
              <a:spcAft>
                <a:spcPts val="0"/>
              </a:spcAft>
              <a:buSzPts val="1800"/>
              <a:buFont typeface="Noto Sans Symbols"/>
              <a:buChar char="🞂"/>
            </a:pPr>
            <a:r>
              <a:rPr lang="en-US">
                <a:solidFill>
                  <a:schemeClr val="dk1"/>
                </a:solidFill>
              </a:rPr>
              <a:t>There were 15 tones/ discrete intensity levels.</a:t>
            </a:r>
            <a:endParaRPr>
              <a:solidFill>
                <a:schemeClr val="dk1"/>
              </a:solidFill>
            </a:endParaRPr>
          </a:p>
          <a:p>
            <a:pPr indent="0" lvl="0" marL="91440" rtl="0" algn="l">
              <a:lnSpc>
                <a:spcPct val="90000"/>
              </a:lnSpc>
              <a:spcBef>
                <a:spcPts val="1200"/>
              </a:spcBef>
              <a:spcAft>
                <a:spcPts val="0"/>
              </a:spcAft>
              <a:buSzPts val="2000"/>
              <a:buNone/>
            </a:pPr>
            <a:r>
              <a:t/>
            </a:r>
            <a:endParaRPr>
              <a:solidFill>
                <a:schemeClr val="dk1"/>
              </a:solidFill>
            </a:endParaRPr>
          </a:p>
        </p:txBody>
      </p:sp>
      <p:sp>
        <p:nvSpPr>
          <p:cNvPr id="131" name="Google Shape;131;p1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3/1/2023</a:t>
            </a:r>
            <a:endParaRPr/>
          </a:p>
        </p:txBody>
      </p:sp>
      <p:sp>
        <p:nvSpPr>
          <p:cNvPr id="132" name="Google Shape;132;p1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ORIGINS OF DIGITAL IMAGE PROCESSING</a:t>
            </a:r>
            <a:endParaRPr/>
          </a:p>
        </p:txBody>
      </p:sp>
      <p:sp>
        <p:nvSpPr>
          <p:cNvPr id="133" name="Google Shape;133;p1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34" name="Google Shape;134;p15"/>
          <p:cNvPicPr preferRelativeResize="0"/>
          <p:nvPr/>
        </p:nvPicPr>
        <p:blipFill rotWithShape="1">
          <a:blip r:embed="rId3">
            <a:alphaModFix/>
          </a:blip>
          <a:srcRect b="0" l="0" r="0" t="0"/>
          <a:stretch/>
        </p:blipFill>
        <p:spPr>
          <a:xfrm>
            <a:off x="5669429" y="1943917"/>
            <a:ext cx="1514475" cy="2333625"/>
          </a:xfrm>
          <a:prstGeom prst="rect">
            <a:avLst/>
          </a:prstGeom>
          <a:noFill/>
          <a:ln>
            <a:noFill/>
          </a:ln>
        </p:spPr>
      </p:pic>
      <p:sp>
        <p:nvSpPr>
          <p:cNvPr id="135" name="Google Shape;135;p15"/>
          <p:cNvSpPr txBox="1"/>
          <p:nvPr/>
        </p:nvSpPr>
        <p:spPr>
          <a:xfrm>
            <a:off x="5352110" y="4420352"/>
            <a:ext cx="2073810" cy="13849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1200" u="none" cap="none" strike="noStrike">
                <a:solidFill>
                  <a:srgbClr val="000000"/>
                </a:solidFill>
                <a:latin typeface="Times New Roman"/>
                <a:ea typeface="Times New Roman"/>
                <a:cs typeface="Times New Roman"/>
                <a:sym typeface="Times New Roman"/>
              </a:rPr>
              <a:t>Figure 1: </a:t>
            </a:r>
            <a:r>
              <a:rPr b="0" i="0" lang="en-US" sz="1200" u="none" cap="none" strike="noStrike">
                <a:solidFill>
                  <a:srgbClr val="000000"/>
                </a:solidFill>
                <a:latin typeface="Times New Roman"/>
                <a:ea typeface="Times New Roman"/>
                <a:cs typeface="Times New Roman"/>
                <a:sym typeface="Times New Roman"/>
              </a:rPr>
              <a:t>A digital picture made in 1922 from a tape punched after the signals had crossed the Atlantic twice. </a:t>
            </a:r>
            <a:br>
              <a:rPr b="0" i="0" lang="en-US" sz="1200" u="none" cap="none" strike="noStrike">
                <a:solidFill>
                  <a:schemeClr val="dk1"/>
                </a:solidFill>
                <a:latin typeface="Times New Roman"/>
                <a:ea typeface="Times New Roman"/>
                <a:cs typeface="Times New Roman"/>
                <a:sym typeface="Times New Roman"/>
              </a:rPr>
            </a:br>
            <a:br>
              <a:rPr b="0" i="0" lang="en-US" sz="1800" u="none" cap="none" strike="noStrike">
                <a:solidFill>
                  <a:schemeClr val="dk1"/>
                </a:solidFill>
                <a:latin typeface="Times New Roman"/>
                <a:ea typeface="Times New Roman"/>
                <a:cs typeface="Times New Roman"/>
                <a:sym typeface="Times New Roman"/>
              </a:rPr>
            </a:br>
            <a:endParaRPr b="0" i="0" sz="1800" u="none" cap="none" strike="noStrike">
              <a:solidFill>
                <a:schemeClr val="dk1"/>
              </a:solidFill>
              <a:latin typeface="Times New Roman"/>
              <a:ea typeface="Times New Roman"/>
              <a:cs typeface="Times New Roman"/>
              <a:sym typeface="Times New Roman"/>
            </a:endParaRPr>
          </a:p>
        </p:txBody>
      </p:sp>
      <p:pic>
        <p:nvPicPr>
          <p:cNvPr id="136" name="Google Shape;136;p15"/>
          <p:cNvPicPr preferRelativeResize="0"/>
          <p:nvPr/>
        </p:nvPicPr>
        <p:blipFill rotWithShape="1">
          <a:blip r:embed="rId4">
            <a:alphaModFix/>
          </a:blip>
          <a:srcRect b="0" l="0" r="0" t="0"/>
          <a:stretch/>
        </p:blipFill>
        <p:spPr>
          <a:xfrm>
            <a:off x="7769933" y="1845734"/>
            <a:ext cx="3385748" cy="3305175"/>
          </a:xfrm>
          <a:prstGeom prst="rect">
            <a:avLst/>
          </a:prstGeom>
          <a:noFill/>
          <a:ln>
            <a:noFill/>
          </a:ln>
        </p:spPr>
      </p:pic>
      <p:sp>
        <p:nvSpPr>
          <p:cNvPr id="137" name="Google Shape;137;p15"/>
          <p:cNvSpPr txBox="1"/>
          <p:nvPr/>
        </p:nvSpPr>
        <p:spPr>
          <a:xfrm>
            <a:off x="7624395" y="5150909"/>
            <a:ext cx="3676823" cy="9233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1200" u="none" cap="none" strike="noStrike">
                <a:solidFill>
                  <a:srgbClr val="000000"/>
                </a:solidFill>
                <a:latin typeface="Times New Roman"/>
                <a:ea typeface="Times New Roman"/>
                <a:cs typeface="Times New Roman"/>
                <a:sym typeface="Times New Roman"/>
              </a:rPr>
              <a:t>Figure 3: </a:t>
            </a:r>
            <a:r>
              <a:rPr b="0" i="0" lang="en-US" sz="1200" u="none" cap="none" strike="noStrike">
                <a:solidFill>
                  <a:srgbClr val="000000"/>
                </a:solidFill>
                <a:latin typeface="Times New Roman"/>
                <a:ea typeface="Times New Roman"/>
                <a:cs typeface="Times New Roman"/>
                <a:sym typeface="Times New Roman"/>
              </a:rPr>
              <a:t>Unretouched cable picture of Generals Pershing (right) and Foch, transmitted in 1929 from London to New York by 15-tone equipment.</a:t>
            </a:r>
            <a:r>
              <a:rPr b="0" i="0" lang="en-US" sz="1200" u="none" cap="none" strike="noStrike">
                <a:solidFill>
                  <a:schemeClr val="dk1"/>
                </a:solidFill>
                <a:latin typeface="Times New Roman"/>
                <a:ea typeface="Times New Roman"/>
                <a:cs typeface="Times New Roman"/>
                <a:sym typeface="Times New Roman"/>
              </a:rPr>
              <a:t> </a:t>
            </a:r>
            <a:br>
              <a:rPr b="0" i="0" lang="en-US" sz="1800" u="none" cap="none" strike="noStrike">
                <a:solidFill>
                  <a:schemeClr val="dk1"/>
                </a:solidFill>
                <a:latin typeface="Times New Roman"/>
                <a:ea typeface="Times New Roman"/>
                <a:cs typeface="Times New Roman"/>
                <a:sym typeface="Times New Roman"/>
              </a:rPr>
            </a:b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US"/>
              <a:t>The Origins of Digital Image Processing</a:t>
            </a:r>
            <a:endParaRPr/>
          </a:p>
        </p:txBody>
      </p:sp>
      <p:sp>
        <p:nvSpPr>
          <p:cNvPr id="143" name="Google Shape;143;p16"/>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rmAutofit/>
          </a:bodyPr>
          <a:lstStyle/>
          <a:p>
            <a:pPr indent="0" lvl="0" marL="0" rtl="0" algn="just">
              <a:lnSpc>
                <a:spcPct val="150000"/>
              </a:lnSpc>
              <a:spcBef>
                <a:spcPts val="0"/>
              </a:spcBef>
              <a:spcAft>
                <a:spcPts val="0"/>
              </a:spcAft>
              <a:buSzPts val="2000"/>
              <a:buNone/>
            </a:pPr>
            <a:r>
              <a:rPr b="1" lang="en-US"/>
              <a:t>1960s:</a:t>
            </a:r>
            <a:r>
              <a:rPr lang="en-US"/>
              <a:t> Improvements in computing technology and the onset of the space race led to a surge of work in digital image processing.</a:t>
            </a:r>
            <a:endParaRPr/>
          </a:p>
          <a:p>
            <a:pPr indent="-182880" lvl="1" marL="384048" rtl="0" algn="just">
              <a:lnSpc>
                <a:spcPct val="150000"/>
              </a:lnSpc>
              <a:spcBef>
                <a:spcPts val="400"/>
              </a:spcBef>
              <a:spcAft>
                <a:spcPts val="0"/>
              </a:spcAft>
              <a:buSzPts val="1800"/>
              <a:buChar char="◦"/>
            </a:pPr>
            <a:r>
              <a:rPr b="1" lang="en-US"/>
              <a:t>1964: </a:t>
            </a:r>
            <a:r>
              <a:rPr lang="en-US"/>
              <a:t>Computers used to improve the quality of images of the moon taken by the </a:t>
            </a:r>
            <a:r>
              <a:rPr i="1" lang="en-US"/>
              <a:t>Ranger 7</a:t>
            </a:r>
            <a:r>
              <a:rPr lang="en-US"/>
              <a:t> probe.</a:t>
            </a:r>
            <a:endParaRPr/>
          </a:p>
          <a:p>
            <a:pPr indent="-182880" lvl="1" marL="384048" rtl="0" algn="just">
              <a:lnSpc>
                <a:spcPct val="150000"/>
              </a:lnSpc>
              <a:spcBef>
                <a:spcPts val="600"/>
              </a:spcBef>
              <a:spcAft>
                <a:spcPts val="0"/>
              </a:spcAft>
              <a:buSzPts val="1800"/>
              <a:buChar char="◦"/>
            </a:pPr>
            <a:r>
              <a:rPr lang="en-US"/>
              <a:t>Such techniques were used in other space missions including the Apollo landings.</a:t>
            </a:r>
            <a:endParaRPr b="1"/>
          </a:p>
          <a:p>
            <a:pPr indent="0" lvl="0" marL="91440" rtl="0" algn="l">
              <a:lnSpc>
                <a:spcPct val="90000"/>
              </a:lnSpc>
              <a:spcBef>
                <a:spcPts val="1600"/>
              </a:spcBef>
              <a:spcAft>
                <a:spcPts val="0"/>
              </a:spcAft>
              <a:buSzPts val="2000"/>
              <a:buNone/>
            </a:pPr>
            <a:r>
              <a:t/>
            </a:r>
            <a:endParaRPr/>
          </a:p>
        </p:txBody>
      </p:sp>
      <p:sp>
        <p:nvSpPr>
          <p:cNvPr id="144" name="Google Shape;144;p1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3/1/2023</a:t>
            </a:r>
            <a:endParaRPr/>
          </a:p>
        </p:txBody>
      </p:sp>
      <p:sp>
        <p:nvSpPr>
          <p:cNvPr id="145" name="Google Shape;145;p1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ORIGINS OF DIGITAL IMAGE PROCESSING</a:t>
            </a:r>
            <a:endParaRPr/>
          </a:p>
        </p:txBody>
      </p:sp>
      <p:sp>
        <p:nvSpPr>
          <p:cNvPr id="146" name="Google Shape;146;p1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47" name="Google Shape;147;p16"/>
          <p:cNvPicPr preferRelativeResize="0"/>
          <p:nvPr/>
        </p:nvPicPr>
        <p:blipFill rotWithShape="1">
          <a:blip r:embed="rId3">
            <a:alphaModFix/>
          </a:blip>
          <a:srcRect b="0" l="0" r="0" t="0"/>
          <a:stretch/>
        </p:blipFill>
        <p:spPr>
          <a:xfrm>
            <a:off x="7005735" y="1926867"/>
            <a:ext cx="3648075" cy="3524250"/>
          </a:xfrm>
          <a:prstGeom prst="rect">
            <a:avLst/>
          </a:prstGeom>
          <a:noFill/>
          <a:ln>
            <a:noFill/>
          </a:ln>
        </p:spPr>
      </p:pic>
      <p:sp>
        <p:nvSpPr>
          <p:cNvPr id="148" name="Google Shape;148;p16"/>
          <p:cNvSpPr txBox="1"/>
          <p:nvPr/>
        </p:nvSpPr>
        <p:spPr>
          <a:xfrm>
            <a:off x="7285369" y="5451011"/>
            <a:ext cx="3233393" cy="110799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1200" u="none" cap="none" strike="noStrike">
                <a:solidFill>
                  <a:srgbClr val="000000"/>
                </a:solidFill>
                <a:latin typeface="Times New Roman"/>
                <a:ea typeface="Times New Roman"/>
                <a:cs typeface="Times New Roman"/>
                <a:sym typeface="Times New Roman"/>
              </a:rPr>
              <a:t>Figure 4: </a:t>
            </a:r>
            <a:r>
              <a:rPr b="0" i="0" lang="en-US" sz="1200" u="none" cap="none" strike="noStrike">
                <a:solidFill>
                  <a:srgbClr val="000000"/>
                </a:solidFill>
                <a:latin typeface="Times New Roman"/>
                <a:ea typeface="Times New Roman"/>
                <a:cs typeface="Times New Roman"/>
                <a:sym typeface="Times New Roman"/>
              </a:rPr>
              <a:t>The first picture of the moon by a U.S. spacecraft. </a:t>
            </a:r>
            <a:r>
              <a:rPr b="0" i="1" lang="en-US" sz="1200" u="none" cap="none" strike="noStrike">
                <a:solidFill>
                  <a:srgbClr val="000000"/>
                </a:solidFill>
                <a:latin typeface="Times New Roman"/>
                <a:ea typeface="Times New Roman"/>
                <a:cs typeface="Times New Roman"/>
                <a:sym typeface="Times New Roman"/>
              </a:rPr>
              <a:t>Ranger 7 </a:t>
            </a:r>
            <a:r>
              <a:rPr b="0" i="0" lang="en-US" sz="1200" u="none" cap="none" strike="noStrike">
                <a:solidFill>
                  <a:srgbClr val="000000"/>
                </a:solidFill>
                <a:latin typeface="Times New Roman"/>
                <a:ea typeface="Times New Roman"/>
                <a:cs typeface="Times New Roman"/>
                <a:sym typeface="Times New Roman"/>
              </a:rPr>
              <a:t>took this image on July 31, 1964 at 9:09 A.M. EDT, about 17 minutes</a:t>
            </a:r>
            <a:br>
              <a:rPr b="0" i="0" lang="en-US" sz="1200" u="none" cap="none" strike="noStrike">
                <a:solidFill>
                  <a:srgbClr val="000000"/>
                </a:solidFill>
                <a:latin typeface="Times New Roman"/>
                <a:ea typeface="Times New Roman"/>
                <a:cs typeface="Times New Roman"/>
                <a:sym typeface="Times New Roman"/>
              </a:rPr>
            </a:br>
            <a:r>
              <a:rPr b="0" i="0" lang="en-US" sz="1200" u="none" cap="none" strike="noStrike">
                <a:solidFill>
                  <a:srgbClr val="000000"/>
                </a:solidFill>
                <a:latin typeface="Times New Roman"/>
                <a:ea typeface="Times New Roman"/>
                <a:cs typeface="Times New Roman"/>
                <a:sym typeface="Times New Roman"/>
              </a:rPr>
              <a:t>before impacting the lunar surface.</a:t>
            </a:r>
            <a:r>
              <a:rPr b="0" i="0" lang="en-US" sz="1200" u="none" cap="none" strike="noStrike">
                <a:solidFill>
                  <a:schemeClr val="dk1"/>
                </a:solidFill>
                <a:latin typeface="Times New Roman"/>
                <a:ea typeface="Times New Roman"/>
                <a:cs typeface="Times New Roman"/>
                <a:sym typeface="Times New Roman"/>
              </a:rPr>
              <a:t> </a:t>
            </a:r>
            <a:br>
              <a:rPr b="0" i="0" lang="en-US" sz="1800" u="none" cap="none" strike="noStrike">
                <a:solidFill>
                  <a:schemeClr val="dk1"/>
                </a:solidFill>
                <a:latin typeface="Times New Roman"/>
                <a:ea typeface="Times New Roman"/>
                <a:cs typeface="Times New Roman"/>
                <a:sym typeface="Times New Roman"/>
              </a:rPr>
            </a:b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US"/>
              <a:t>The Origins of Digital Image Processing</a:t>
            </a:r>
            <a:endParaRPr/>
          </a:p>
        </p:txBody>
      </p:sp>
      <p:sp>
        <p:nvSpPr>
          <p:cNvPr id="154" name="Google Shape;154;p17"/>
          <p:cNvSpPr txBox="1"/>
          <p:nvPr>
            <p:ph idx="1" type="body"/>
          </p:nvPr>
        </p:nvSpPr>
        <p:spPr>
          <a:xfrm>
            <a:off x="1097279" y="1845734"/>
            <a:ext cx="6302762" cy="4023360"/>
          </a:xfrm>
          <a:prstGeom prst="rect">
            <a:avLst/>
          </a:prstGeom>
          <a:noFill/>
          <a:ln>
            <a:noFill/>
          </a:ln>
        </p:spPr>
        <p:txBody>
          <a:bodyPr anchorCtr="0" anchor="t" bIns="45700" lIns="0" spcFirstLastPara="1" rIns="0" wrap="square" tIns="45700">
            <a:normAutofit fontScale="92500" lnSpcReduction="10000"/>
          </a:bodyPr>
          <a:lstStyle/>
          <a:p>
            <a:pPr indent="0" lvl="0" marL="0" rtl="0" algn="just">
              <a:lnSpc>
                <a:spcPct val="150000"/>
              </a:lnSpc>
              <a:spcBef>
                <a:spcPts val="0"/>
              </a:spcBef>
              <a:spcAft>
                <a:spcPts val="0"/>
              </a:spcAft>
              <a:buSzPct val="100000"/>
              <a:buNone/>
            </a:pPr>
            <a:r>
              <a:rPr b="1" lang="en-US" sz="1800">
                <a:solidFill>
                  <a:schemeClr val="dk1"/>
                </a:solidFill>
              </a:rPr>
              <a:t>1970s:</a:t>
            </a:r>
            <a:r>
              <a:rPr lang="en-US" sz="1800">
                <a:solidFill>
                  <a:schemeClr val="dk1"/>
                </a:solidFill>
              </a:rPr>
              <a:t> Digital image processing begins to be used in medical applications</a:t>
            </a:r>
            <a:endParaRPr/>
          </a:p>
          <a:p>
            <a:pPr indent="-274320" lvl="1" marL="548640" rtl="0" algn="just">
              <a:lnSpc>
                <a:spcPct val="150000"/>
              </a:lnSpc>
              <a:spcBef>
                <a:spcPts val="200"/>
              </a:spcBef>
              <a:spcAft>
                <a:spcPts val="0"/>
              </a:spcAft>
              <a:buSzPct val="100000"/>
              <a:buFont typeface="Noto Sans Symbols"/>
              <a:buChar char="🞂"/>
            </a:pPr>
            <a:r>
              <a:rPr b="1" lang="en-US">
                <a:solidFill>
                  <a:schemeClr val="dk1"/>
                </a:solidFill>
              </a:rPr>
              <a:t>1979:</a:t>
            </a:r>
            <a:r>
              <a:rPr lang="en-US">
                <a:solidFill>
                  <a:schemeClr val="dk1"/>
                </a:solidFill>
              </a:rPr>
              <a:t> Sir Godfrey N. Hounsfield &amp; Prof. Allan M. Cormack share the Nobel Prize in medicine for the invention of tomography, the technology behind Computerised Axial Tomography (CAT) scans.</a:t>
            </a:r>
            <a:endParaRPr/>
          </a:p>
          <a:p>
            <a:pPr indent="-274320" lvl="1" marL="548640" rtl="0" algn="just">
              <a:lnSpc>
                <a:spcPct val="150000"/>
              </a:lnSpc>
              <a:spcBef>
                <a:spcPts val="200"/>
              </a:spcBef>
              <a:spcAft>
                <a:spcPts val="0"/>
              </a:spcAft>
              <a:buSzPct val="100000"/>
              <a:buFont typeface="Noto Sans Symbols"/>
              <a:buChar char="🞂"/>
            </a:pPr>
            <a:r>
              <a:rPr lang="en-US">
                <a:solidFill>
                  <a:schemeClr val="dk1"/>
                </a:solidFill>
              </a:rPr>
              <a:t>It is interesting to note that X-rays were discovered in </a:t>
            </a:r>
            <a:r>
              <a:rPr b="1" lang="en-US">
                <a:solidFill>
                  <a:schemeClr val="dk1"/>
                </a:solidFill>
              </a:rPr>
              <a:t>1895</a:t>
            </a:r>
            <a:r>
              <a:rPr lang="en-US">
                <a:solidFill>
                  <a:schemeClr val="dk1"/>
                </a:solidFill>
              </a:rPr>
              <a:t> by </a:t>
            </a:r>
            <a:r>
              <a:rPr b="1" lang="en-US">
                <a:solidFill>
                  <a:schemeClr val="dk1"/>
                </a:solidFill>
              </a:rPr>
              <a:t>Wilhelm Conrad Roentgen</a:t>
            </a:r>
            <a:r>
              <a:rPr lang="en-US">
                <a:solidFill>
                  <a:schemeClr val="dk1"/>
                </a:solidFill>
              </a:rPr>
              <a:t>, for which he received the </a:t>
            </a:r>
            <a:r>
              <a:rPr b="1" lang="en-US">
                <a:solidFill>
                  <a:schemeClr val="dk1"/>
                </a:solidFill>
              </a:rPr>
              <a:t>1901</a:t>
            </a:r>
            <a:r>
              <a:rPr lang="en-US">
                <a:solidFill>
                  <a:schemeClr val="dk1"/>
                </a:solidFill>
              </a:rPr>
              <a:t> Nobel Prize for Physics. </a:t>
            </a:r>
            <a:r>
              <a:rPr b="1" lang="en-US">
                <a:solidFill>
                  <a:schemeClr val="dk1"/>
                </a:solidFill>
              </a:rPr>
              <a:t>These two inventions, nearly 100 years apart, led to some of the most important applications of image processing today.</a:t>
            </a:r>
            <a:endParaRPr/>
          </a:p>
          <a:p>
            <a:pPr indent="-168592" lvl="1" marL="548640" rtl="0" algn="l">
              <a:lnSpc>
                <a:spcPct val="90000"/>
              </a:lnSpc>
              <a:spcBef>
                <a:spcPts val="200"/>
              </a:spcBef>
              <a:spcAft>
                <a:spcPts val="0"/>
              </a:spcAft>
              <a:buSzPct val="100000"/>
              <a:buFont typeface="Noto Sans Symbols"/>
              <a:buNone/>
            </a:pPr>
            <a:r>
              <a:t/>
            </a:r>
            <a:endParaRPr/>
          </a:p>
          <a:p>
            <a:pPr indent="0" lvl="0" marL="91440" rtl="0" algn="l">
              <a:lnSpc>
                <a:spcPct val="90000"/>
              </a:lnSpc>
              <a:spcBef>
                <a:spcPts val="1200"/>
              </a:spcBef>
              <a:spcAft>
                <a:spcPts val="0"/>
              </a:spcAft>
              <a:buSzPct val="100000"/>
              <a:buNone/>
            </a:pPr>
            <a:r>
              <a:t/>
            </a:r>
            <a:endParaRPr/>
          </a:p>
        </p:txBody>
      </p:sp>
      <p:sp>
        <p:nvSpPr>
          <p:cNvPr id="155" name="Google Shape;155;p1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3/1/2023</a:t>
            </a:r>
            <a:endParaRPr/>
          </a:p>
        </p:txBody>
      </p:sp>
      <p:sp>
        <p:nvSpPr>
          <p:cNvPr id="156" name="Google Shape;156;p1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ORIGINS OF DIGITAL IMAGE PROCESSING</a:t>
            </a:r>
            <a:endParaRPr/>
          </a:p>
        </p:txBody>
      </p:sp>
      <p:sp>
        <p:nvSpPr>
          <p:cNvPr id="157" name="Google Shape;157;p1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58" name="Google Shape;158;p17"/>
          <p:cNvGrpSpPr/>
          <p:nvPr/>
        </p:nvGrpSpPr>
        <p:grpSpPr>
          <a:xfrm>
            <a:off x="8187055" y="2200064"/>
            <a:ext cx="2968625" cy="3314700"/>
            <a:chOff x="1344" y="1773"/>
            <a:chExt cx="1870" cy="2088"/>
          </a:xfrm>
        </p:grpSpPr>
        <p:pic>
          <p:nvPicPr>
            <p:cNvPr id="159" name="Google Shape;159;p17"/>
            <p:cNvPicPr preferRelativeResize="0"/>
            <p:nvPr/>
          </p:nvPicPr>
          <p:blipFill rotWithShape="1">
            <a:blip r:embed="rId3">
              <a:alphaModFix/>
            </a:blip>
            <a:srcRect b="11528" l="9227" r="46552" t="59561"/>
            <a:stretch/>
          </p:blipFill>
          <p:spPr>
            <a:xfrm>
              <a:off x="1473" y="1821"/>
              <a:ext cx="1611" cy="1610"/>
            </a:xfrm>
            <a:prstGeom prst="rect">
              <a:avLst/>
            </a:prstGeom>
            <a:noFill/>
            <a:ln>
              <a:noFill/>
            </a:ln>
          </p:spPr>
        </p:pic>
        <p:sp>
          <p:nvSpPr>
            <p:cNvPr id="160" name="Google Shape;160;p17"/>
            <p:cNvSpPr txBox="1"/>
            <p:nvPr/>
          </p:nvSpPr>
          <p:spPr>
            <a:xfrm>
              <a:off x="1344" y="3476"/>
              <a:ext cx="1870" cy="17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i="0" lang="en-US" sz="1800" u="none" cap="none" strike="noStrike">
                  <a:solidFill>
                    <a:srgbClr val="000000"/>
                  </a:solidFill>
                  <a:latin typeface="Gill Sans"/>
                  <a:ea typeface="Gill Sans"/>
                  <a:cs typeface="Gill Sans"/>
                  <a:sym typeface="Gill Sans"/>
                </a:rPr>
                <a:t>Typical head slice CAT image</a:t>
              </a:r>
              <a:endParaRPr b="0" i="0" sz="1800" u="none" cap="none" strike="noStrike">
                <a:solidFill>
                  <a:srgbClr val="000000"/>
                </a:solidFill>
                <a:latin typeface="Gill Sans"/>
                <a:ea typeface="Gill Sans"/>
                <a:cs typeface="Gill Sans"/>
                <a:sym typeface="Gill Sans"/>
              </a:endParaRPr>
            </a:p>
          </p:txBody>
        </p:sp>
        <p:sp>
          <p:nvSpPr>
            <p:cNvPr id="161" name="Google Shape;161;p17"/>
            <p:cNvSpPr/>
            <p:nvPr/>
          </p:nvSpPr>
          <p:spPr>
            <a:xfrm>
              <a:off x="1433" y="1773"/>
              <a:ext cx="1692" cy="1692"/>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Gill Sans"/>
                <a:ea typeface="Gill Sans"/>
                <a:cs typeface="Gill Sans"/>
                <a:sym typeface="Gill Sans"/>
              </a:endParaRPr>
            </a:p>
          </p:txBody>
        </p:sp>
        <p:sp>
          <p:nvSpPr>
            <p:cNvPr id="162" name="Google Shape;162;p17"/>
            <p:cNvSpPr/>
            <p:nvPr/>
          </p:nvSpPr>
          <p:spPr>
            <a:xfrm>
              <a:off x="1433" y="3465"/>
              <a:ext cx="1692" cy="396"/>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Gill Sans"/>
                <a:ea typeface="Gill Sans"/>
                <a:cs typeface="Gill Sans"/>
                <a:sym typeface="Gill San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US"/>
              <a:t>The Origins of Digital Image Processing</a:t>
            </a:r>
            <a:endParaRPr/>
          </a:p>
        </p:txBody>
      </p:sp>
      <p:sp>
        <p:nvSpPr>
          <p:cNvPr id="168" name="Google Shape;168;p18"/>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fontScale="92500" lnSpcReduction="20000"/>
          </a:bodyPr>
          <a:lstStyle/>
          <a:p>
            <a:pPr indent="-117475" lvl="0" marL="91440" rtl="0" algn="just">
              <a:lnSpc>
                <a:spcPct val="120000"/>
              </a:lnSpc>
              <a:spcBef>
                <a:spcPts val="0"/>
              </a:spcBef>
              <a:spcAft>
                <a:spcPts val="0"/>
              </a:spcAft>
              <a:buSzPct val="100000"/>
              <a:buChar char=" "/>
            </a:pPr>
            <a:r>
              <a:rPr b="1" lang="en-US">
                <a:solidFill>
                  <a:schemeClr val="dk1"/>
                </a:solidFill>
              </a:rPr>
              <a:t>1980s: </a:t>
            </a:r>
            <a:r>
              <a:rPr lang="en-US">
                <a:solidFill>
                  <a:schemeClr val="dk1"/>
                </a:solidFill>
              </a:rPr>
              <a:t>The use of digital image processing techniques has exploded and they are now used for all kinds of tasks and in all kinds of areas.</a:t>
            </a:r>
            <a:endParaRPr/>
          </a:p>
          <a:p>
            <a:pPr indent="-117475" lvl="0" marL="91440" rtl="0" algn="just">
              <a:lnSpc>
                <a:spcPct val="120000"/>
              </a:lnSpc>
              <a:spcBef>
                <a:spcPts val="1400"/>
              </a:spcBef>
              <a:spcAft>
                <a:spcPts val="0"/>
              </a:spcAft>
              <a:buSzPct val="100000"/>
              <a:buFont typeface="Noto Sans Symbols"/>
              <a:buChar char="▪"/>
            </a:pPr>
            <a:r>
              <a:rPr lang="en-US">
                <a:solidFill>
                  <a:schemeClr val="dk1"/>
                </a:solidFill>
              </a:rPr>
              <a:t>Image enhancement</a:t>
            </a:r>
            <a:endParaRPr/>
          </a:p>
          <a:p>
            <a:pPr indent="-117475" lvl="0" marL="91440" rtl="0" algn="just">
              <a:lnSpc>
                <a:spcPct val="120000"/>
              </a:lnSpc>
              <a:spcBef>
                <a:spcPts val="1400"/>
              </a:spcBef>
              <a:spcAft>
                <a:spcPts val="0"/>
              </a:spcAft>
              <a:buSzPct val="100000"/>
              <a:buFont typeface="Noto Sans Symbols"/>
              <a:buChar char="▪"/>
            </a:pPr>
            <a:r>
              <a:rPr lang="en-US">
                <a:solidFill>
                  <a:schemeClr val="dk1"/>
                </a:solidFill>
              </a:rPr>
              <a:t>Image restoration</a:t>
            </a:r>
            <a:endParaRPr/>
          </a:p>
          <a:p>
            <a:pPr indent="-117475" lvl="0" marL="91440" rtl="0" algn="just">
              <a:lnSpc>
                <a:spcPct val="120000"/>
              </a:lnSpc>
              <a:spcBef>
                <a:spcPts val="1400"/>
              </a:spcBef>
              <a:spcAft>
                <a:spcPts val="0"/>
              </a:spcAft>
              <a:buSzPct val="100000"/>
              <a:buFont typeface="Noto Sans Symbols"/>
              <a:buChar char="▪"/>
            </a:pPr>
            <a:r>
              <a:rPr lang="en-US">
                <a:solidFill>
                  <a:schemeClr val="dk1"/>
                </a:solidFill>
              </a:rPr>
              <a:t>Artistic effects</a:t>
            </a:r>
            <a:endParaRPr/>
          </a:p>
          <a:p>
            <a:pPr indent="-117475" lvl="0" marL="91440" rtl="0" algn="just">
              <a:lnSpc>
                <a:spcPct val="120000"/>
              </a:lnSpc>
              <a:spcBef>
                <a:spcPts val="1400"/>
              </a:spcBef>
              <a:spcAft>
                <a:spcPts val="0"/>
              </a:spcAft>
              <a:buSzPct val="100000"/>
              <a:buFont typeface="Noto Sans Symbols"/>
              <a:buChar char="▪"/>
            </a:pPr>
            <a:r>
              <a:rPr lang="en-US">
                <a:solidFill>
                  <a:schemeClr val="dk1"/>
                </a:solidFill>
              </a:rPr>
              <a:t>Medical visualization</a:t>
            </a:r>
            <a:endParaRPr/>
          </a:p>
          <a:p>
            <a:pPr indent="-117475" lvl="0" marL="91440" rtl="0" algn="just">
              <a:lnSpc>
                <a:spcPct val="120000"/>
              </a:lnSpc>
              <a:spcBef>
                <a:spcPts val="1400"/>
              </a:spcBef>
              <a:spcAft>
                <a:spcPts val="0"/>
              </a:spcAft>
              <a:buSzPct val="100000"/>
              <a:buFont typeface="Noto Sans Symbols"/>
              <a:buChar char="▪"/>
            </a:pPr>
            <a:r>
              <a:rPr lang="en-US">
                <a:solidFill>
                  <a:schemeClr val="dk1"/>
                </a:solidFill>
              </a:rPr>
              <a:t>Industrial inspection</a:t>
            </a:r>
            <a:endParaRPr/>
          </a:p>
          <a:p>
            <a:pPr indent="-117475" lvl="0" marL="91440" rtl="0" algn="just">
              <a:lnSpc>
                <a:spcPct val="120000"/>
              </a:lnSpc>
              <a:spcBef>
                <a:spcPts val="1400"/>
              </a:spcBef>
              <a:spcAft>
                <a:spcPts val="0"/>
              </a:spcAft>
              <a:buSzPct val="100000"/>
              <a:buFont typeface="Noto Sans Symbols"/>
              <a:buChar char="▪"/>
            </a:pPr>
            <a:r>
              <a:rPr lang="en-US">
                <a:solidFill>
                  <a:schemeClr val="dk1"/>
                </a:solidFill>
              </a:rPr>
              <a:t>Law enforcement</a:t>
            </a:r>
            <a:endParaRPr/>
          </a:p>
          <a:p>
            <a:pPr indent="-117475" lvl="0" marL="91440" rtl="0" algn="just">
              <a:lnSpc>
                <a:spcPct val="120000"/>
              </a:lnSpc>
              <a:spcBef>
                <a:spcPts val="1400"/>
              </a:spcBef>
              <a:spcAft>
                <a:spcPts val="0"/>
              </a:spcAft>
              <a:buSzPct val="100000"/>
              <a:buFont typeface="Noto Sans Symbols"/>
              <a:buChar char="▪"/>
            </a:pPr>
            <a:r>
              <a:rPr lang="en-US">
                <a:solidFill>
                  <a:schemeClr val="dk1"/>
                </a:solidFill>
              </a:rPr>
              <a:t>Human computer interfaces </a:t>
            </a:r>
            <a:endParaRPr/>
          </a:p>
        </p:txBody>
      </p:sp>
      <p:sp>
        <p:nvSpPr>
          <p:cNvPr id="169" name="Google Shape;169;p1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3/1/2023</a:t>
            </a:r>
            <a:endParaRPr/>
          </a:p>
        </p:txBody>
      </p:sp>
      <p:sp>
        <p:nvSpPr>
          <p:cNvPr id="170" name="Google Shape;170;p1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ORIGINS OF DIGITAL IMAGE PROCESSING</a:t>
            </a:r>
            <a:endParaRPr/>
          </a:p>
        </p:txBody>
      </p:sp>
      <p:sp>
        <p:nvSpPr>
          <p:cNvPr id="171" name="Google Shape;171;p1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600"/>
              <a:buFont typeface="Times New Roman"/>
              <a:buNone/>
            </a:pPr>
            <a:r>
              <a:rPr lang="en-US" sz="3600"/>
              <a:t>Examples of Fields that uses DIP (Sources of Images) </a:t>
            </a:r>
            <a:endParaRPr/>
          </a:p>
        </p:txBody>
      </p:sp>
      <p:sp>
        <p:nvSpPr>
          <p:cNvPr id="177" name="Google Shape;177;p19"/>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Font typeface="Noto Sans Symbols"/>
              <a:buChar char="❖"/>
            </a:pPr>
            <a:r>
              <a:rPr lang="en-US"/>
              <a:t>Electromagnetic (EM) energy spectrum</a:t>
            </a:r>
            <a:endParaRPr/>
          </a:p>
          <a:p>
            <a:pPr indent="-127000" lvl="0" marL="91440" rtl="0" algn="l">
              <a:lnSpc>
                <a:spcPct val="90000"/>
              </a:lnSpc>
              <a:spcBef>
                <a:spcPts val="1400"/>
              </a:spcBef>
              <a:spcAft>
                <a:spcPts val="0"/>
              </a:spcAft>
              <a:buSzPts val="2000"/>
              <a:buFont typeface="Noto Sans Symbols"/>
              <a:buChar char="❖"/>
            </a:pPr>
            <a:r>
              <a:rPr lang="en-US"/>
              <a:t>Acoustic</a:t>
            </a:r>
            <a:endParaRPr/>
          </a:p>
          <a:p>
            <a:pPr indent="-127000" lvl="0" marL="91440" rtl="0" algn="l">
              <a:lnSpc>
                <a:spcPct val="90000"/>
              </a:lnSpc>
              <a:spcBef>
                <a:spcPts val="1400"/>
              </a:spcBef>
              <a:spcAft>
                <a:spcPts val="0"/>
              </a:spcAft>
              <a:buSzPts val="2000"/>
              <a:buFont typeface="Noto Sans Symbols"/>
              <a:buChar char="❖"/>
            </a:pPr>
            <a:r>
              <a:rPr lang="en-US"/>
              <a:t>Ultrasonic</a:t>
            </a:r>
            <a:endParaRPr/>
          </a:p>
          <a:p>
            <a:pPr indent="-127000" lvl="0" marL="91440" rtl="0" algn="l">
              <a:lnSpc>
                <a:spcPct val="90000"/>
              </a:lnSpc>
              <a:spcBef>
                <a:spcPts val="1400"/>
              </a:spcBef>
              <a:spcAft>
                <a:spcPts val="0"/>
              </a:spcAft>
              <a:buSzPts val="2000"/>
              <a:buFont typeface="Noto Sans Symbols"/>
              <a:buChar char="❖"/>
            </a:pPr>
            <a:r>
              <a:rPr lang="en-US"/>
              <a:t>Electronic</a:t>
            </a:r>
            <a:endParaRPr/>
          </a:p>
          <a:p>
            <a:pPr indent="-127000" lvl="0" marL="91440" rtl="0" algn="l">
              <a:lnSpc>
                <a:spcPct val="90000"/>
              </a:lnSpc>
              <a:spcBef>
                <a:spcPts val="1400"/>
              </a:spcBef>
              <a:spcAft>
                <a:spcPts val="0"/>
              </a:spcAft>
              <a:buSzPts val="2000"/>
              <a:buFont typeface="Noto Sans Symbols"/>
              <a:buChar char="❖"/>
            </a:pPr>
            <a:r>
              <a:rPr lang="en-US"/>
              <a:t>Synthetic images produced by computer</a:t>
            </a:r>
            <a:endParaRPr/>
          </a:p>
          <a:p>
            <a:pPr indent="0" lvl="0" marL="91440" rtl="0" algn="l">
              <a:lnSpc>
                <a:spcPct val="90000"/>
              </a:lnSpc>
              <a:spcBef>
                <a:spcPts val="1400"/>
              </a:spcBef>
              <a:spcAft>
                <a:spcPts val="0"/>
              </a:spcAft>
              <a:buSzPts val="2000"/>
              <a:buNone/>
            </a:pPr>
            <a:r>
              <a:t/>
            </a:r>
            <a:endParaRPr/>
          </a:p>
        </p:txBody>
      </p:sp>
      <p:sp>
        <p:nvSpPr>
          <p:cNvPr id="178" name="Google Shape;178;p1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3/1/2023</a:t>
            </a:r>
            <a:endParaRPr/>
          </a:p>
        </p:txBody>
      </p:sp>
      <p:sp>
        <p:nvSpPr>
          <p:cNvPr id="179" name="Google Shape;179;p1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ORIGINS OF DIGITAL IMAGE PROCESSING</a:t>
            </a:r>
            <a:endParaRPr/>
          </a:p>
        </p:txBody>
      </p:sp>
      <p:sp>
        <p:nvSpPr>
          <p:cNvPr id="180" name="Google Shape;180;p1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US"/>
              <a:t>Electromagnetic (EM) energy spectrum</a:t>
            </a:r>
            <a:endParaRPr/>
          </a:p>
        </p:txBody>
      </p:sp>
      <p:sp>
        <p:nvSpPr>
          <p:cNvPr id="186" name="Google Shape;186;p20"/>
          <p:cNvSpPr txBox="1"/>
          <p:nvPr>
            <p:ph idx="1" type="body"/>
          </p:nvPr>
        </p:nvSpPr>
        <p:spPr>
          <a:xfrm>
            <a:off x="1197204" y="1845734"/>
            <a:ext cx="9958476" cy="4023360"/>
          </a:xfrm>
          <a:prstGeom prst="rect">
            <a:avLst/>
          </a:prstGeom>
          <a:noFill/>
          <a:ln>
            <a:noFill/>
          </a:ln>
        </p:spPr>
        <p:txBody>
          <a:bodyPr anchorCtr="0" anchor="t" bIns="45700" lIns="0" spcFirstLastPara="1" rIns="0" wrap="square" tIns="45700">
            <a:normAutofit/>
          </a:bodyPr>
          <a:lstStyle/>
          <a:p>
            <a:pPr indent="-91440" lvl="0" marL="91440" rtl="0" algn="l">
              <a:lnSpc>
                <a:spcPct val="90000"/>
              </a:lnSpc>
              <a:spcBef>
                <a:spcPts val="0"/>
              </a:spcBef>
              <a:spcAft>
                <a:spcPts val="0"/>
              </a:spcAft>
              <a:buSzPts val="1800"/>
              <a:buFont typeface="Noto Sans Symbols"/>
              <a:buNone/>
            </a:pPr>
            <a:r>
              <a:rPr b="1" lang="en-US" sz="1800"/>
              <a:t>Major uses</a:t>
            </a:r>
            <a:endParaRPr/>
          </a:p>
          <a:p>
            <a:pPr indent="-101600" lvl="0" marL="91440" rtl="0" algn="l">
              <a:lnSpc>
                <a:spcPct val="90000"/>
              </a:lnSpc>
              <a:spcBef>
                <a:spcPts val="1400"/>
              </a:spcBef>
              <a:spcAft>
                <a:spcPts val="0"/>
              </a:spcAft>
              <a:buSzPts val="1600"/>
              <a:buFont typeface="Noto Sans Symbols"/>
              <a:buChar char="❖"/>
            </a:pPr>
            <a:r>
              <a:rPr b="1" lang="en-US" sz="1600"/>
              <a:t>Gamma-ray imaging: </a:t>
            </a:r>
            <a:r>
              <a:rPr lang="en-US" sz="1600"/>
              <a:t>Nuclear medicine and astronomical observations.</a:t>
            </a:r>
            <a:endParaRPr/>
          </a:p>
          <a:p>
            <a:pPr indent="-101600" lvl="0" marL="91440" rtl="0" algn="l">
              <a:lnSpc>
                <a:spcPct val="90000"/>
              </a:lnSpc>
              <a:spcBef>
                <a:spcPts val="1400"/>
              </a:spcBef>
              <a:spcAft>
                <a:spcPts val="0"/>
              </a:spcAft>
              <a:buSzPts val="1600"/>
              <a:buFont typeface="Noto Sans Symbols"/>
              <a:buChar char="❖"/>
            </a:pPr>
            <a:r>
              <a:rPr b="1" lang="en-US" sz="1600"/>
              <a:t>X-rays:</a:t>
            </a:r>
            <a:r>
              <a:rPr lang="en-US" sz="1600"/>
              <a:t> Medical diagnostics, industrial inspection, microscopy, lasers, biological imaging, and astronomical observations.</a:t>
            </a:r>
            <a:endParaRPr/>
          </a:p>
          <a:p>
            <a:pPr indent="-101600" lvl="0" marL="91440" rtl="0" algn="l">
              <a:lnSpc>
                <a:spcPct val="90000"/>
              </a:lnSpc>
              <a:spcBef>
                <a:spcPts val="1400"/>
              </a:spcBef>
              <a:spcAft>
                <a:spcPts val="0"/>
              </a:spcAft>
              <a:buSzPts val="1600"/>
              <a:buFont typeface="Noto Sans Symbols"/>
              <a:buChar char="❖"/>
            </a:pPr>
            <a:r>
              <a:rPr b="1" lang="en-US" sz="1600"/>
              <a:t>Ultraviolet and infrared bands: </a:t>
            </a:r>
            <a:r>
              <a:rPr lang="en-US" sz="1600"/>
              <a:t>light microscopy, astronomy, remote sensing, industry, and law enforcement.</a:t>
            </a:r>
            <a:endParaRPr/>
          </a:p>
          <a:p>
            <a:pPr indent="-101600" lvl="0" marL="91440" rtl="0" algn="l">
              <a:lnSpc>
                <a:spcPct val="90000"/>
              </a:lnSpc>
              <a:spcBef>
                <a:spcPts val="1400"/>
              </a:spcBef>
              <a:spcAft>
                <a:spcPts val="0"/>
              </a:spcAft>
              <a:buSzPts val="1600"/>
              <a:buFont typeface="Noto Sans Symbols"/>
              <a:buChar char="❖"/>
            </a:pPr>
            <a:r>
              <a:rPr b="1" lang="en-US" sz="1600"/>
              <a:t>Microwave band: </a:t>
            </a:r>
            <a:r>
              <a:rPr lang="en-US" sz="1600"/>
              <a:t>Radar.</a:t>
            </a:r>
            <a:endParaRPr/>
          </a:p>
          <a:p>
            <a:pPr indent="-101600" lvl="0" marL="91440" rtl="0" algn="l">
              <a:lnSpc>
                <a:spcPct val="90000"/>
              </a:lnSpc>
              <a:spcBef>
                <a:spcPts val="1400"/>
              </a:spcBef>
              <a:spcAft>
                <a:spcPts val="0"/>
              </a:spcAft>
              <a:buSzPts val="1600"/>
              <a:buFont typeface="Noto Sans Symbols"/>
              <a:buChar char="❖"/>
            </a:pPr>
            <a:r>
              <a:rPr b="1" lang="en-US" sz="1600"/>
              <a:t>Radio band: </a:t>
            </a:r>
            <a:r>
              <a:rPr lang="en-US" sz="1600"/>
              <a:t>medical ( such as MRI) and astronomy.</a:t>
            </a:r>
            <a:endParaRPr/>
          </a:p>
        </p:txBody>
      </p:sp>
      <p:pic>
        <p:nvPicPr>
          <p:cNvPr id="187" name="Google Shape;187;p20"/>
          <p:cNvPicPr preferRelativeResize="0"/>
          <p:nvPr/>
        </p:nvPicPr>
        <p:blipFill rotWithShape="1">
          <a:blip r:embed="rId3">
            <a:alphaModFix/>
          </a:blip>
          <a:srcRect b="0" l="0" r="0" t="0"/>
          <a:stretch/>
        </p:blipFill>
        <p:spPr>
          <a:xfrm>
            <a:off x="1854200" y="4698260"/>
            <a:ext cx="8639175" cy="1485900"/>
          </a:xfrm>
          <a:prstGeom prst="rect">
            <a:avLst/>
          </a:prstGeom>
          <a:noFill/>
          <a:ln>
            <a:noFill/>
          </a:ln>
        </p:spPr>
      </p:pic>
      <p:sp>
        <p:nvSpPr>
          <p:cNvPr id="188" name="Google Shape;188;p2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3/1/2023</a:t>
            </a:r>
            <a:endParaRPr/>
          </a:p>
        </p:txBody>
      </p:sp>
      <p:sp>
        <p:nvSpPr>
          <p:cNvPr id="189" name="Google Shape;189;p2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ORIGINS OF DIGITAL IMAGE PROCESSING</a:t>
            </a:r>
            <a:endParaRPr/>
          </a:p>
        </p:txBody>
      </p:sp>
      <p:sp>
        <p:nvSpPr>
          <p:cNvPr id="190" name="Google Shape;190;p2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Times New Roman"/>
              <a:buNone/>
            </a:pPr>
            <a:r>
              <a:rPr lang="en-US"/>
              <a:t>Examples of Gamma-ray Imaging</a:t>
            </a:r>
            <a:endParaRPr/>
          </a:p>
        </p:txBody>
      </p:sp>
      <p:sp>
        <p:nvSpPr>
          <p:cNvPr id="196" name="Google Shape;196;p21"/>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fontScale="92500"/>
          </a:bodyPr>
          <a:lstStyle/>
          <a:p>
            <a:pPr indent="-117475" lvl="0" marL="91440" rtl="0" algn="just">
              <a:lnSpc>
                <a:spcPct val="160000"/>
              </a:lnSpc>
              <a:spcBef>
                <a:spcPts val="0"/>
              </a:spcBef>
              <a:spcAft>
                <a:spcPts val="0"/>
              </a:spcAft>
              <a:buSzPct val="100000"/>
              <a:buFont typeface="Noto Sans Symbols"/>
              <a:buChar char="❖"/>
            </a:pPr>
            <a:r>
              <a:rPr b="1" lang="en-US">
                <a:solidFill>
                  <a:srgbClr val="000000"/>
                </a:solidFill>
              </a:rPr>
              <a:t>Nuclear Medicine</a:t>
            </a:r>
            <a:endParaRPr/>
          </a:p>
          <a:p>
            <a:pPr indent="-117475" lvl="0" marL="91440" rtl="0" algn="just">
              <a:lnSpc>
                <a:spcPct val="160000"/>
              </a:lnSpc>
              <a:spcBef>
                <a:spcPts val="1400"/>
              </a:spcBef>
              <a:spcAft>
                <a:spcPts val="0"/>
              </a:spcAft>
              <a:buSzPct val="100000"/>
              <a:buFont typeface="Noto Sans Symbols"/>
              <a:buChar char="✔"/>
            </a:pPr>
            <a:r>
              <a:rPr lang="en-US">
                <a:solidFill>
                  <a:srgbClr val="000000"/>
                </a:solidFill>
              </a:rPr>
              <a:t>The approach is to inject a patient with </a:t>
            </a:r>
            <a:r>
              <a:rPr b="1" lang="en-US">
                <a:solidFill>
                  <a:srgbClr val="000000"/>
                </a:solidFill>
              </a:rPr>
              <a:t>a radioactive isotope </a:t>
            </a:r>
            <a:r>
              <a:rPr lang="en-US">
                <a:solidFill>
                  <a:srgbClr val="000000"/>
                </a:solidFill>
              </a:rPr>
              <a:t>that emits gamma rays as it decays. </a:t>
            </a:r>
            <a:endParaRPr/>
          </a:p>
          <a:p>
            <a:pPr indent="-117475" lvl="0" marL="91440" rtl="0" algn="just">
              <a:lnSpc>
                <a:spcPct val="90000"/>
              </a:lnSpc>
              <a:spcBef>
                <a:spcPts val="1400"/>
              </a:spcBef>
              <a:spcAft>
                <a:spcPts val="0"/>
              </a:spcAft>
              <a:buSzPct val="100000"/>
              <a:buFont typeface="Noto Sans Symbols"/>
              <a:buChar char="✔"/>
            </a:pPr>
            <a:r>
              <a:rPr lang="en-US">
                <a:solidFill>
                  <a:srgbClr val="000000"/>
                </a:solidFill>
              </a:rPr>
              <a:t>Images are produced from the </a:t>
            </a:r>
            <a:r>
              <a:rPr b="1" lang="en-US">
                <a:solidFill>
                  <a:srgbClr val="000000"/>
                </a:solidFill>
              </a:rPr>
              <a:t>emissions collected by gamma ray detectors</a:t>
            </a:r>
            <a:r>
              <a:rPr lang="en-US">
                <a:solidFill>
                  <a:srgbClr val="000000"/>
                </a:solidFill>
              </a:rPr>
              <a:t>.</a:t>
            </a:r>
            <a:endParaRPr/>
          </a:p>
          <a:p>
            <a:pPr indent="-117475" lvl="0" marL="91440" rtl="0" algn="just">
              <a:lnSpc>
                <a:spcPct val="90000"/>
              </a:lnSpc>
              <a:spcBef>
                <a:spcPts val="1400"/>
              </a:spcBef>
              <a:spcAft>
                <a:spcPts val="0"/>
              </a:spcAft>
              <a:buSzPct val="100000"/>
              <a:buFont typeface="Noto Sans Symbols"/>
              <a:buChar char="❖"/>
            </a:pPr>
            <a:r>
              <a:rPr b="1" lang="en-US">
                <a:solidFill>
                  <a:srgbClr val="000000"/>
                </a:solidFill>
              </a:rPr>
              <a:t>Positron Emission Tomography</a:t>
            </a:r>
            <a:r>
              <a:rPr lang="en-US">
                <a:solidFill>
                  <a:srgbClr val="000000"/>
                </a:solidFill>
              </a:rPr>
              <a:t> (PET) </a:t>
            </a:r>
            <a:endParaRPr/>
          </a:p>
          <a:p>
            <a:pPr indent="-117475" lvl="0" marL="91440" rtl="0" algn="just">
              <a:lnSpc>
                <a:spcPct val="150000"/>
              </a:lnSpc>
              <a:spcBef>
                <a:spcPts val="200"/>
              </a:spcBef>
              <a:spcAft>
                <a:spcPts val="0"/>
              </a:spcAft>
              <a:buSzPct val="100000"/>
              <a:buFont typeface="Noto Sans Symbols"/>
              <a:buChar char="✔"/>
            </a:pPr>
            <a:r>
              <a:rPr lang="en-US">
                <a:solidFill>
                  <a:srgbClr val="000000"/>
                </a:solidFill>
              </a:rPr>
              <a:t>However, </a:t>
            </a:r>
            <a:r>
              <a:rPr b="1" lang="en-US">
                <a:solidFill>
                  <a:srgbClr val="000000"/>
                </a:solidFill>
              </a:rPr>
              <a:t>instead of using an external source of X-ray energy</a:t>
            </a:r>
            <a:r>
              <a:rPr lang="en-US">
                <a:solidFill>
                  <a:srgbClr val="000000"/>
                </a:solidFill>
              </a:rPr>
              <a:t>, the patient is given a </a:t>
            </a:r>
            <a:r>
              <a:rPr b="1" lang="en-US">
                <a:solidFill>
                  <a:srgbClr val="000000"/>
                </a:solidFill>
              </a:rPr>
              <a:t>radioactive isotope </a:t>
            </a:r>
            <a:r>
              <a:rPr lang="en-US">
                <a:solidFill>
                  <a:srgbClr val="000000"/>
                </a:solidFill>
              </a:rPr>
              <a:t>that emits positrons as it decays.</a:t>
            </a:r>
            <a:endParaRPr/>
          </a:p>
          <a:p>
            <a:pPr indent="-117475" lvl="0" marL="91440" rtl="0" algn="just">
              <a:lnSpc>
                <a:spcPct val="150000"/>
              </a:lnSpc>
              <a:spcBef>
                <a:spcPts val="0"/>
              </a:spcBef>
              <a:spcAft>
                <a:spcPts val="0"/>
              </a:spcAft>
              <a:buSzPct val="100000"/>
              <a:buFont typeface="Noto Sans Symbols"/>
              <a:buChar char="✔"/>
            </a:pPr>
            <a:r>
              <a:rPr lang="en-US">
                <a:solidFill>
                  <a:srgbClr val="000000"/>
                </a:solidFill>
              </a:rPr>
              <a:t>When a positron meets an electron, both are annihilated and </a:t>
            </a:r>
            <a:r>
              <a:rPr b="1" lang="en-US">
                <a:solidFill>
                  <a:srgbClr val="000000"/>
                </a:solidFill>
              </a:rPr>
              <a:t>two gamma rays</a:t>
            </a:r>
            <a:r>
              <a:rPr lang="en-US">
                <a:solidFill>
                  <a:srgbClr val="000000"/>
                </a:solidFill>
              </a:rPr>
              <a:t> are given off.</a:t>
            </a:r>
            <a:endParaRPr/>
          </a:p>
          <a:p>
            <a:pPr indent="-117475" lvl="0" marL="91440" rtl="0" algn="just">
              <a:lnSpc>
                <a:spcPct val="150000"/>
              </a:lnSpc>
              <a:spcBef>
                <a:spcPts val="0"/>
              </a:spcBef>
              <a:spcAft>
                <a:spcPts val="0"/>
              </a:spcAft>
              <a:buSzPct val="100000"/>
              <a:buFont typeface="Noto Sans Symbols"/>
              <a:buChar char="✔"/>
            </a:pPr>
            <a:r>
              <a:rPr lang="en-US">
                <a:solidFill>
                  <a:srgbClr val="000000"/>
                </a:solidFill>
              </a:rPr>
              <a:t>These are detected and a tomography image is created using the basic principles of tomography. </a:t>
            </a:r>
            <a:endParaRPr/>
          </a:p>
          <a:p>
            <a:pPr indent="0" lvl="0" marL="91440" rtl="0" algn="l">
              <a:lnSpc>
                <a:spcPct val="90000"/>
              </a:lnSpc>
              <a:spcBef>
                <a:spcPts val="1200"/>
              </a:spcBef>
              <a:spcAft>
                <a:spcPts val="0"/>
              </a:spcAft>
              <a:buSzPct val="100000"/>
              <a:buNone/>
            </a:pPr>
            <a:r>
              <a:t/>
            </a:r>
            <a:endParaRPr/>
          </a:p>
        </p:txBody>
      </p:sp>
      <p:sp>
        <p:nvSpPr>
          <p:cNvPr id="197" name="Google Shape;197;p2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3/1/2023</a:t>
            </a:r>
            <a:endParaRPr/>
          </a:p>
        </p:txBody>
      </p:sp>
      <p:sp>
        <p:nvSpPr>
          <p:cNvPr id="198" name="Google Shape;198;p2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ORIGINS OF DIGITAL IMAGE PROCESSING</a:t>
            </a:r>
            <a:endParaRPr/>
          </a:p>
        </p:txBody>
      </p:sp>
      <p:sp>
        <p:nvSpPr>
          <p:cNvPr id="199" name="Google Shape;199;p2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